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9"/>
  </p:notesMasterIdLst>
  <p:sldIdLst>
    <p:sldId id="257" r:id="rId2"/>
    <p:sldId id="258" r:id="rId3"/>
    <p:sldId id="259" r:id="rId4"/>
    <p:sldId id="260" r:id="rId5"/>
    <p:sldId id="266" r:id="rId6"/>
    <p:sldId id="267" r:id="rId7"/>
    <p:sldId id="261" r:id="rId8"/>
    <p:sldId id="262" r:id="rId9"/>
    <p:sldId id="263" r:id="rId10"/>
    <p:sldId id="264" r:id="rId11"/>
    <p:sldId id="265" r:id="rId12"/>
    <p:sldId id="268" r:id="rId13"/>
    <p:sldId id="269" r:id="rId14"/>
    <p:sldId id="271" r:id="rId15"/>
    <p:sldId id="270" r:id="rId16"/>
    <p:sldId id="256" r:id="rId17"/>
    <p:sldId id="274" r:id="rId18"/>
    <p:sldId id="273" r:id="rId19"/>
    <p:sldId id="272" r:id="rId20"/>
    <p:sldId id="275" r:id="rId21"/>
    <p:sldId id="276" r:id="rId22"/>
    <p:sldId id="277" r:id="rId23"/>
    <p:sldId id="278" r:id="rId24"/>
    <p:sldId id="279" r:id="rId25"/>
    <p:sldId id="280" r:id="rId26"/>
    <p:sldId id="281" r:id="rId27"/>
    <p:sldId id="282" r:id="rId28"/>
    <p:sldId id="283" r:id="rId29"/>
    <p:sldId id="285" r:id="rId30"/>
    <p:sldId id="286" r:id="rId31"/>
    <p:sldId id="313" r:id="rId32"/>
    <p:sldId id="294" r:id="rId33"/>
    <p:sldId id="296" r:id="rId34"/>
    <p:sldId id="315" r:id="rId35"/>
    <p:sldId id="316" r:id="rId36"/>
    <p:sldId id="317" r:id="rId37"/>
    <p:sldId id="318" r:id="rId38"/>
    <p:sldId id="319" r:id="rId39"/>
    <p:sldId id="320" r:id="rId40"/>
    <p:sldId id="321" r:id="rId41"/>
    <p:sldId id="322" r:id="rId42"/>
    <p:sldId id="323" r:id="rId43"/>
    <p:sldId id="324" r:id="rId44"/>
    <p:sldId id="325" r:id="rId45"/>
    <p:sldId id="326" r:id="rId46"/>
    <p:sldId id="327" r:id="rId47"/>
    <p:sldId id="328"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ctr">
              <a:defRPr sz="2400" b="1" i="0" u="none" strike="noStrike" kern="1200" baseline="0">
                <a:solidFill>
                  <a:schemeClr val="bg1"/>
                </a:solidFill>
                <a:latin typeface="Times New Roman" panose="02020603050405020304" pitchFamily="18" charset="0"/>
                <a:ea typeface="+mn-ea"/>
                <a:cs typeface="Times New Roman" panose="02020603050405020304" pitchFamily="18" charset="0"/>
              </a:defRPr>
            </a:pPr>
            <a:r>
              <a:rPr lang="ru-RU" sz="2400" dirty="0">
                <a:solidFill>
                  <a:schemeClr val="bg1"/>
                </a:solidFill>
                <a:latin typeface="Times New Roman" panose="02020603050405020304" pitchFamily="18" charset="0"/>
                <a:cs typeface="Times New Roman" panose="02020603050405020304" pitchFamily="18" charset="0"/>
              </a:rPr>
              <a:t>ДИНАМИКА ОБРАЩЕНИЙ ГРАЖДАН,</a:t>
            </a:r>
            <a:r>
              <a:rPr lang="ru-RU" sz="2400" baseline="0" dirty="0">
                <a:solidFill>
                  <a:schemeClr val="bg1"/>
                </a:solidFill>
                <a:latin typeface="Times New Roman" panose="02020603050405020304" pitchFamily="18" charset="0"/>
                <a:cs typeface="Times New Roman" panose="02020603050405020304" pitchFamily="18" charset="0"/>
              </a:rPr>
              <a:t> </a:t>
            </a:r>
          </a:p>
          <a:p>
            <a:pPr algn="ctr">
              <a:defRPr sz="2400">
                <a:solidFill>
                  <a:schemeClr val="bg1"/>
                </a:solidFill>
                <a:latin typeface="Times New Roman" panose="02020603050405020304" pitchFamily="18" charset="0"/>
                <a:cs typeface="Times New Roman" panose="02020603050405020304" pitchFamily="18" charset="0"/>
              </a:defRPr>
            </a:pPr>
            <a:r>
              <a:rPr lang="ru-RU" sz="2400" baseline="0" dirty="0">
                <a:solidFill>
                  <a:schemeClr val="bg1"/>
                </a:solidFill>
                <a:latin typeface="Times New Roman" panose="02020603050405020304" pitchFamily="18" charset="0"/>
                <a:cs typeface="Times New Roman" panose="02020603050405020304" pitchFamily="18" charset="0"/>
              </a:rPr>
              <a:t>ЯНВАРЬ-МАЙ 2022 Г.</a:t>
            </a:r>
            <a:endParaRPr lang="ru-RU" sz="2400" dirty="0">
              <a:solidFill>
                <a:schemeClr val="bg1"/>
              </a:solidFill>
              <a:latin typeface="Times New Roman" panose="02020603050405020304" pitchFamily="18" charset="0"/>
              <a:cs typeface="Times New Roman" panose="02020603050405020304" pitchFamily="18" charset="0"/>
            </a:endParaRPr>
          </a:p>
        </c:rich>
      </c:tx>
      <c:layout>
        <c:manualLayout>
          <c:xMode val="edge"/>
          <c:yMode val="edge"/>
          <c:x val="0.2722687184075388"/>
          <c:y val="2.1083554414962312E-2"/>
        </c:manualLayout>
      </c:layout>
      <c:overlay val="0"/>
      <c:spPr>
        <a:noFill/>
        <a:ln>
          <a:noFill/>
        </a:ln>
        <a:effectLst/>
      </c:spPr>
      <c:txPr>
        <a:bodyPr rot="0" spcFirstLastPara="1" vertOverflow="ellipsis" vert="horz" wrap="square" anchor="ctr" anchorCtr="1"/>
        <a:lstStyle/>
        <a:p>
          <a:pPr algn="ctr">
            <a:defRPr sz="24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manualLayout>
          <c:layoutTarget val="inner"/>
          <c:xMode val="edge"/>
          <c:yMode val="edge"/>
          <c:x val="1.5027322404371584E-2"/>
          <c:y val="9.1869854370744727E-2"/>
          <c:w val="0.9699453551912568"/>
          <c:h val="0.81605483209841245"/>
        </c:manualLayout>
      </c:layout>
      <c:lineChart>
        <c:grouping val="standard"/>
        <c:varyColors val="0"/>
        <c:ser>
          <c:idx val="2"/>
          <c:order val="2"/>
          <c:tx>
            <c:strRef>
              <c:f>Лист1!$A$4</c:f>
              <c:strCache>
                <c:ptCount val="1"/>
                <c:pt idx="0">
                  <c:v>всего</c:v>
                </c:pt>
              </c:strCache>
            </c:strRef>
          </c:tx>
          <c:spPr>
            <a:ln w="31750" cap="rnd">
              <a:solidFill>
                <a:schemeClr val="accent3"/>
              </a:solidFill>
              <a:round/>
            </a:ln>
            <a:effectLst/>
          </c:spPr>
          <c:marker>
            <c:symbol val="circle"/>
            <c:size val="17"/>
            <c:spPr>
              <a:solidFill>
                <a:schemeClr val="accent3"/>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ru-RU"/>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Лист1!$B$1:$G$1</c:f>
              <c:strCache>
                <c:ptCount val="5"/>
                <c:pt idx="0">
                  <c:v>январь </c:v>
                </c:pt>
                <c:pt idx="1">
                  <c:v>февраль</c:v>
                </c:pt>
                <c:pt idx="2">
                  <c:v>март</c:v>
                </c:pt>
                <c:pt idx="3">
                  <c:v>апрель</c:v>
                </c:pt>
                <c:pt idx="4">
                  <c:v>май</c:v>
                </c:pt>
              </c:strCache>
            </c:strRef>
          </c:cat>
          <c:val>
            <c:numRef>
              <c:f>Лист1!$B$4:$G$4</c:f>
              <c:numCache>
                <c:formatCode>General</c:formatCode>
                <c:ptCount val="5"/>
                <c:pt idx="0">
                  <c:v>49</c:v>
                </c:pt>
                <c:pt idx="1">
                  <c:v>54</c:v>
                </c:pt>
                <c:pt idx="2">
                  <c:v>64</c:v>
                </c:pt>
                <c:pt idx="3">
                  <c:v>78</c:v>
                </c:pt>
                <c:pt idx="4">
                  <c:v>57</c:v>
                </c:pt>
              </c:numCache>
            </c:numRef>
          </c:val>
          <c:smooth val="0"/>
          <c:extLst>
            <c:ext xmlns:c16="http://schemas.microsoft.com/office/drawing/2014/chart" uri="{C3380CC4-5D6E-409C-BE32-E72D297353CC}">
              <c16:uniqueId val="{00000000-CBB2-4061-A762-C4B399434F8C}"/>
            </c:ext>
          </c:extLst>
        </c:ser>
        <c:dLbls>
          <c:dLblPos val="ctr"/>
          <c:showLegendKey val="0"/>
          <c:showVal val="1"/>
          <c:showCatName val="0"/>
          <c:showSerName val="0"/>
          <c:showPercent val="0"/>
          <c:showBubbleSize val="0"/>
        </c:dLbls>
        <c:marker val="1"/>
        <c:smooth val="0"/>
        <c:axId val="1004544095"/>
        <c:axId val="996675503"/>
        <c:extLst>
          <c:ext xmlns:c15="http://schemas.microsoft.com/office/drawing/2012/chart" uri="{02D57815-91ED-43cb-92C2-25804820EDAC}">
            <c15:filteredLineSeries>
              <c15:ser>
                <c:idx val="0"/>
                <c:order val="0"/>
                <c:tx>
                  <c:strRef>
                    <c:extLst>
                      <c:ext uri="{02D57815-91ED-43cb-92C2-25804820EDAC}">
                        <c15:formulaRef>
                          <c15:sqref>Лист1!$A$2</c15:sqref>
                        </c15:formulaRef>
                      </c:ext>
                    </c:extLst>
                    <c:strCache>
                      <c:ptCount val="1"/>
                      <c:pt idx="0">
                        <c:v>поступили из Министерства просвещения РФ</c:v>
                      </c:pt>
                    </c:strCache>
                  </c:strRef>
                </c:tx>
                <c:spPr>
                  <a:ln w="31750"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ctr"/>
                  <c:showLegendKey val="0"/>
                  <c:showVal val="1"/>
                  <c:showCatName val="0"/>
                  <c:showSerName val="0"/>
                  <c:showPercent val="0"/>
                  <c:showBubbleSize val="0"/>
                  <c:showLeaderLines val="0"/>
                  <c:extLst>
                    <c:ext uri="{CE6537A1-D6FC-4f65-9D91-7224C49458BB}">
                      <c15:showLeaderLines val="1"/>
                      <c15:leaderLines>
                        <c:spPr>
                          <a:ln w="9525">
                            <a:solidFill>
                              <a:schemeClr val="dk1">
                                <a:lumMod val="50000"/>
                                <a:lumOff val="50000"/>
                              </a:schemeClr>
                            </a:solidFill>
                          </a:ln>
                          <a:effectLst/>
                        </c:spPr>
                      </c15:leaderLines>
                    </c:ext>
                  </c:extLst>
                </c:dLbls>
                <c:cat>
                  <c:strRef>
                    <c:extLst>
                      <c:ext uri="{02D57815-91ED-43cb-92C2-25804820EDAC}">
                        <c15:formulaRef>
                          <c15:sqref>Лист1!$B$1:$G$1</c15:sqref>
                        </c15:formulaRef>
                      </c:ext>
                    </c:extLst>
                    <c:strCache>
                      <c:ptCount val="5"/>
                      <c:pt idx="0">
                        <c:v>январь </c:v>
                      </c:pt>
                      <c:pt idx="1">
                        <c:v>февраль</c:v>
                      </c:pt>
                      <c:pt idx="2">
                        <c:v>март</c:v>
                      </c:pt>
                      <c:pt idx="3">
                        <c:v>апрель</c:v>
                      </c:pt>
                      <c:pt idx="4">
                        <c:v>май</c:v>
                      </c:pt>
                    </c:strCache>
                  </c:strRef>
                </c:cat>
                <c:val>
                  <c:numRef>
                    <c:extLst>
                      <c:ext uri="{02D57815-91ED-43cb-92C2-25804820EDAC}">
                        <c15:formulaRef>
                          <c15:sqref>Лист1!$B$2:$G$2</c15:sqref>
                        </c15:formulaRef>
                      </c:ext>
                    </c:extLst>
                    <c:numCache>
                      <c:formatCode>General</c:formatCode>
                      <c:ptCount val="5"/>
                      <c:pt idx="0">
                        <c:v>30</c:v>
                      </c:pt>
                      <c:pt idx="1">
                        <c:v>48</c:v>
                      </c:pt>
                      <c:pt idx="2">
                        <c:v>54</c:v>
                      </c:pt>
                      <c:pt idx="3">
                        <c:v>78</c:v>
                      </c:pt>
                      <c:pt idx="4">
                        <c:v>57</c:v>
                      </c:pt>
                    </c:numCache>
                  </c:numRef>
                </c:val>
                <c:smooth val="0"/>
                <c:extLst>
                  <c:ext xmlns:c16="http://schemas.microsoft.com/office/drawing/2014/chart" uri="{C3380CC4-5D6E-409C-BE32-E72D297353CC}">
                    <c16:uniqueId val="{00000001-CBB2-4061-A762-C4B399434F8C}"/>
                  </c:ext>
                </c:extLst>
              </c15:ser>
            </c15:filteredLineSeries>
            <c15:filteredLineSeries>
              <c15:ser>
                <c:idx val="1"/>
                <c:order val="1"/>
                <c:tx>
                  <c:strRef>
                    <c:extLst xmlns:c15="http://schemas.microsoft.com/office/drawing/2012/chart">
                      <c:ext xmlns:c15="http://schemas.microsoft.com/office/drawing/2012/chart" uri="{02D57815-91ED-43cb-92C2-25804820EDAC}">
                        <c15:formulaRef>
                          <c15:sqref>Лист1!$A$3</c15:sqref>
                        </c15:formulaRef>
                      </c:ext>
                    </c:extLst>
                    <c:strCache>
                      <c:ptCount val="1"/>
                      <c:pt idx="0">
                        <c:v>поступили в Центр</c:v>
                      </c:pt>
                    </c:strCache>
                  </c:strRef>
                </c:tx>
                <c:spPr>
                  <a:ln w="31750" cap="rnd">
                    <a:solidFill>
                      <a:schemeClr val="accent2"/>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ctr"/>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ormulaRef>
                          <c15:sqref>Лист1!$B$1:$G$1</c15:sqref>
                        </c15:formulaRef>
                      </c:ext>
                    </c:extLst>
                    <c:strCache>
                      <c:ptCount val="5"/>
                      <c:pt idx="0">
                        <c:v>январь </c:v>
                      </c:pt>
                      <c:pt idx="1">
                        <c:v>февраль</c:v>
                      </c:pt>
                      <c:pt idx="2">
                        <c:v>март</c:v>
                      </c:pt>
                      <c:pt idx="3">
                        <c:v>апрель</c:v>
                      </c:pt>
                      <c:pt idx="4">
                        <c:v>май</c:v>
                      </c:pt>
                    </c:strCache>
                  </c:strRef>
                </c:cat>
                <c:val>
                  <c:numRef>
                    <c:extLst>
                      <c:ext xmlns:c15="http://schemas.microsoft.com/office/drawing/2012/chart" uri="{02D57815-91ED-43cb-92C2-25804820EDAC}">
                        <c15:formulaRef>
                          <c15:sqref>Лист1!$B$3:$G$3</c15:sqref>
                        </c15:formulaRef>
                      </c:ext>
                    </c:extLst>
                    <c:numCache>
                      <c:formatCode>General</c:formatCode>
                      <c:ptCount val="5"/>
                      <c:pt idx="0">
                        <c:v>19</c:v>
                      </c:pt>
                      <c:pt idx="1">
                        <c:v>6</c:v>
                      </c:pt>
                      <c:pt idx="2">
                        <c:v>10</c:v>
                      </c:pt>
                    </c:numCache>
                  </c:numRef>
                </c:val>
                <c:smooth val="0"/>
                <c:extLst xmlns:c15="http://schemas.microsoft.com/office/drawing/2012/chart">
                  <c:ext xmlns:c16="http://schemas.microsoft.com/office/drawing/2014/chart" uri="{C3380CC4-5D6E-409C-BE32-E72D297353CC}">
                    <c16:uniqueId val="{00000002-CBB2-4061-A762-C4B399434F8C}"/>
                  </c:ext>
                </c:extLst>
              </c15:ser>
            </c15:filteredLineSeries>
          </c:ext>
        </c:extLst>
      </c:lineChart>
      <c:catAx>
        <c:axId val="1004544095"/>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200" b="1" i="0" u="none" strike="noStrike" kern="1200" cap="all" baseline="0">
                <a:solidFill>
                  <a:schemeClr val="bg1"/>
                </a:solidFill>
                <a:latin typeface="Times New Roman" panose="02020603050405020304" pitchFamily="18" charset="0"/>
                <a:ea typeface="+mn-ea"/>
                <a:cs typeface="Times New Roman" panose="02020603050405020304" pitchFamily="18" charset="0"/>
              </a:defRPr>
            </a:pPr>
            <a:endParaRPr lang="ru-RU"/>
          </a:p>
        </c:txPr>
        <c:crossAx val="996675503"/>
        <c:crosses val="autoZero"/>
        <c:auto val="1"/>
        <c:lblAlgn val="ctr"/>
        <c:lblOffset val="100"/>
        <c:noMultiLvlLbl val="0"/>
      </c:catAx>
      <c:valAx>
        <c:axId val="996675503"/>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100454409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ru-RU"/>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ru-RU" sz="2000" dirty="0">
                <a:solidFill>
                  <a:schemeClr val="bg1"/>
                </a:solidFill>
                <a:latin typeface="Times New Roman" panose="02020603050405020304" pitchFamily="18" charset="0"/>
                <a:cs typeface="Times New Roman" panose="02020603050405020304" pitchFamily="18" charset="0"/>
              </a:rPr>
              <a:t>ТЕМАТИКА ОБРАЩЕНИЙ ГРАЖДАН ЗА ЯНВАРЬ-МАЙ 2022Г. (наиболее часто встречающаяся тематика)</a:t>
            </a:r>
            <a:endParaRPr lang="ru-RU" dirty="0">
              <a:solidFill>
                <a:schemeClr val="bg1"/>
              </a:solidFill>
            </a:endParaRP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ru-RU"/>
        </a:p>
      </c:txPr>
    </c:title>
    <c:autoTitleDeleted val="0"/>
    <c:plotArea>
      <c:layout>
        <c:manualLayout>
          <c:layoutTarget val="inner"/>
          <c:xMode val="edge"/>
          <c:yMode val="edge"/>
          <c:x val="1.6127294464176746E-2"/>
          <c:y val="0.10841083858823121"/>
          <c:w val="0.96774541107164647"/>
          <c:h val="0.67114587904452494"/>
        </c:manualLayout>
      </c:layout>
      <c:barChart>
        <c:barDir val="col"/>
        <c:grouping val="clustered"/>
        <c:varyColors val="0"/>
        <c:ser>
          <c:idx val="5"/>
          <c:order val="0"/>
          <c:tx>
            <c:strRef>
              <c:f>Лист1!$A$75</c:f>
              <c:strCache>
                <c:ptCount val="1"/>
                <c:pt idx="0">
                  <c:v>Нормирование и регулирование различных аспектов образовательного процесса</c:v>
                </c:pt>
              </c:strCache>
            </c:strRef>
          </c:tx>
          <c:spPr>
            <a:solidFill>
              <a:schemeClr val="accent1">
                <a:shade val="86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Лист1!$B$74:$G$74</c:f>
              <c:strCache>
                <c:ptCount val="5"/>
                <c:pt idx="0">
                  <c:v>январь</c:v>
                </c:pt>
                <c:pt idx="1">
                  <c:v>февраль </c:v>
                </c:pt>
                <c:pt idx="2">
                  <c:v>март</c:v>
                </c:pt>
                <c:pt idx="3">
                  <c:v>апрель</c:v>
                </c:pt>
                <c:pt idx="4">
                  <c:v>май</c:v>
                </c:pt>
              </c:strCache>
              <c:extLst/>
            </c:strRef>
          </c:cat>
          <c:val>
            <c:numRef>
              <c:f>Лист1!$B$75:$G$75</c:f>
              <c:numCache>
                <c:formatCode>General</c:formatCode>
                <c:ptCount val="5"/>
                <c:pt idx="0">
                  <c:v>3</c:v>
                </c:pt>
                <c:pt idx="1">
                  <c:v>11</c:v>
                </c:pt>
                <c:pt idx="2">
                  <c:v>15</c:v>
                </c:pt>
                <c:pt idx="3">
                  <c:v>29</c:v>
                </c:pt>
                <c:pt idx="4">
                  <c:v>15</c:v>
                </c:pt>
              </c:numCache>
              <c:extLst/>
            </c:numRef>
          </c:val>
          <c:extLst>
            <c:ext xmlns:c16="http://schemas.microsoft.com/office/drawing/2014/chart" uri="{C3380CC4-5D6E-409C-BE32-E72D297353CC}">
              <c16:uniqueId val="{00000000-B47F-4627-8E13-9F33FFE0B4FD}"/>
            </c:ext>
          </c:extLst>
        </c:ser>
        <c:ser>
          <c:idx val="7"/>
          <c:order val="2"/>
          <c:tx>
            <c:strRef>
              <c:f>Лист1!$A$77</c:f>
              <c:strCache>
                <c:ptCount val="1"/>
                <c:pt idx="0">
                  <c:v>Социальная поддержка обучающихся</c:v>
                </c:pt>
              </c:strCache>
            </c:strRef>
          </c:tx>
          <c:spPr>
            <a:solidFill>
              <a:schemeClr val="accent1">
                <a:tint val="96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Лист1!$B$74:$G$74</c:f>
              <c:strCache>
                <c:ptCount val="5"/>
                <c:pt idx="0">
                  <c:v>январь</c:v>
                </c:pt>
                <c:pt idx="1">
                  <c:v>февраль </c:v>
                </c:pt>
                <c:pt idx="2">
                  <c:v>март</c:v>
                </c:pt>
                <c:pt idx="3">
                  <c:v>апрель</c:v>
                </c:pt>
                <c:pt idx="4">
                  <c:v>май</c:v>
                </c:pt>
              </c:strCache>
              <c:extLst/>
            </c:strRef>
          </c:cat>
          <c:val>
            <c:numRef>
              <c:f>Лист1!$B$77:$G$77</c:f>
              <c:numCache>
                <c:formatCode>General</c:formatCode>
                <c:ptCount val="5"/>
                <c:pt idx="0">
                  <c:v>2</c:v>
                </c:pt>
                <c:pt idx="1">
                  <c:v>7</c:v>
                </c:pt>
                <c:pt idx="2">
                  <c:v>7</c:v>
                </c:pt>
                <c:pt idx="3">
                  <c:v>7</c:v>
                </c:pt>
                <c:pt idx="4">
                  <c:v>11</c:v>
                </c:pt>
              </c:numCache>
              <c:extLst/>
            </c:numRef>
          </c:val>
          <c:extLst>
            <c:ext xmlns:c16="http://schemas.microsoft.com/office/drawing/2014/chart" uri="{C3380CC4-5D6E-409C-BE32-E72D297353CC}">
              <c16:uniqueId val="{00000001-B47F-4627-8E13-9F33FFE0B4FD}"/>
            </c:ext>
          </c:extLst>
        </c:ser>
        <c:ser>
          <c:idx val="9"/>
          <c:order val="4"/>
          <c:tx>
            <c:strRef>
              <c:f>Лист1!$A$79</c:f>
              <c:strCache>
                <c:ptCount val="1"/>
                <c:pt idx="0">
                  <c:v>Трудовые отношения в сфере образования</c:v>
                </c:pt>
              </c:strCache>
            </c:strRef>
          </c:tx>
          <c:spPr>
            <a:solidFill>
              <a:schemeClr val="accent1">
                <a:tint val="77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Лист1!$B$74:$G$74</c:f>
              <c:strCache>
                <c:ptCount val="5"/>
                <c:pt idx="0">
                  <c:v>январь</c:v>
                </c:pt>
                <c:pt idx="1">
                  <c:v>февраль </c:v>
                </c:pt>
                <c:pt idx="2">
                  <c:v>март</c:v>
                </c:pt>
                <c:pt idx="3">
                  <c:v>апрель</c:v>
                </c:pt>
                <c:pt idx="4">
                  <c:v>май</c:v>
                </c:pt>
              </c:strCache>
              <c:extLst/>
            </c:strRef>
          </c:cat>
          <c:val>
            <c:numRef>
              <c:f>Лист1!$B$79:$G$79</c:f>
              <c:numCache>
                <c:formatCode>General</c:formatCode>
                <c:ptCount val="5"/>
                <c:pt idx="0">
                  <c:v>4</c:v>
                </c:pt>
                <c:pt idx="2">
                  <c:v>4</c:v>
                </c:pt>
                <c:pt idx="3">
                  <c:v>11</c:v>
                </c:pt>
                <c:pt idx="4">
                  <c:v>6</c:v>
                </c:pt>
              </c:numCache>
              <c:extLst/>
            </c:numRef>
          </c:val>
          <c:extLst>
            <c:ext xmlns:c16="http://schemas.microsoft.com/office/drawing/2014/chart" uri="{C3380CC4-5D6E-409C-BE32-E72D297353CC}">
              <c16:uniqueId val="{00000002-B47F-4627-8E13-9F33FFE0B4FD}"/>
            </c:ext>
          </c:extLst>
        </c:ser>
        <c:dLbls>
          <c:dLblPos val="inEnd"/>
          <c:showLegendKey val="0"/>
          <c:showVal val="1"/>
          <c:showCatName val="0"/>
          <c:showSerName val="0"/>
          <c:showPercent val="0"/>
          <c:showBubbleSize val="0"/>
        </c:dLbls>
        <c:gapWidth val="65"/>
        <c:axId val="948401199"/>
        <c:axId val="1088861551"/>
        <c:extLst>
          <c:ext xmlns:c15="http://schemas.microsoft.com/office/drawing/2012/chart" uri="{02D57815-91ED-43cb-92C2-25804820EDAC}">
            <c15:filteredBarSeries>
              <c15:ser>
                <c:idx val="6"/>
                <c:order val="1"/>
                <c:tx>
                  <c:strRef>
                    <c:extLst>
                      <c:ext uri="{02D57815-91ED-43cb-92C2-25804820EDAC}">
                        <c15:formulaRef>
                          <c15:sqref>Лист1!$A$76</c15:sqref>
                        </c15:formulaRef>
                      </c:ext>
                    </c:extLst>
                    <c:strCache>
                      <c:ptCount val="1"/>
                      <c:pt idx="0">
                        <c:v>Академические права и обязанности обучающихся</c:v>
                      </c:pt>
                    </c:strCache>
                  </c:strRef>
                </c:tx>
                <c:spPr>
                  <a:solidFill>
                    <a:schemeClr val="accent1">
                      <a:shade val="95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uri="{CE6537A1-D6FC-4f65-9D91-7224C49458BB}">
                      <c15:showLeaderLines val="1"/>
                      <c15:leaderLines>
                        <c:spPr>
                          <a:ln w="9525">
                            <a:solidFill>
                              <a:schemeClr val="dk1">
                                <a:lumMod val="50000"/>
                                <a:lumOff val="50000"/>
                              </a:schemeClr>
                            </a:solidFill>
                          </a:ln>
                          <a:effectLst/>
                        </c:spPr>
                      </c15:leaderLines>
                    </c:ext>
                  </c:extLst>
                </c:dLbls>
                <c:cat>
                  <c:strRef>
                    <c:extLst>
                      <c:ext uri="{02D57815-91ED-43cb-92C2-25804820EDAC}">
                        <c15:formulaRef>
                          <c15:sqref>Лист1!$B$74:$G$74</c15:sqref>
                        </c15:formulaRef>
                      </c:ext>
                    </c:extLst>
                    <c:strCache>
                      <c:ptCount val="5"/>
                      <c:pt idx="0">
                        <c:v>январь</c:v>
                      </c:pt>
                      <c:pt idx="1">
                        <c:v>февраль </c:v>
                      </c:pt>
                      <c:pt idx="2">
                        <c:v>март</c:v>
                      </c:pt>
                      <c:pt idx="3">
                        <c:v>апрель</c:v>
                      </c:pt>
                      <c:pt idx="4">
                        <c:v>май</c:v>
                      </c:pt>
                    </c:strCache>
                  </c:strRef>
                </c:cat>
                <c:val>
                  <c:numRef>
                    <c:extLst>
                      <c:ext uri="{02D57815-91ED-43cb-92C2-25804820EDAC}">
                        <c15:formulaRef>
                          <c15:sqref>Лист1!$B$76:$G$76</c15:sqref>
                        </c15:formulaRef>
                      </c:ext>
                    </c:extLst>
                    <c:numCache>
                      <c:formatCode>General</c:formatCode>
                      <c:ptCount val="5"/>
                      <c:pt idx="0">
                        <c:v>4</c:v>
                      </c:pt>
                      <c:pt idx="1">
                        <c:v>2</c:v>
                      </c:pt>
                      <c:pt idx="2">
                        <c:v>3</c:v>
                      </c:pt>
                      <c:pt idx="3">
                        <c:v>2</c:v>
                      </c:pt>
                      <c:pt idx="4">
                        <c:v>3</c:v>
                      </c:pt>
                    </c:numCache>
                  </c:numRef>
                </c:val>
                <c:extLst>
                  <c:ext xmlns:c16="http://schemas.microsoft.com/office/drawing/2014/chart" uri="{C3380CC4-5D6E-409C-BE32-E72D297353CC}">
                    <c16:uniqueId val="{00000003-B47F-4627-8E13-9F33FFE0B4FD}"/>
                  </c:ext>
                </c:extLst>
              </c15:ser>
            </c15:filteredBarSeries>
            <c15:filteredBarSeries>
              <c15:ser>
                <c:idx val="8"/>
                <c:order val="3"/>
                <c:tx>
                  <c:strRef>
                    <c:extLst xmlns:c15="http://schemas.microsoft.com/office/drawing/2012/chart">
                      <c:ext xmlns:c15="http://schemas.microsoft.com/office/drawing/2012/chart" uri="{02D57815-91ED-43cb-92C2-25804820EDAC}">
                        <c15:formulaRef>
                          <c15:sqref>Лист1!$A$78</c15:sqref>
                        </c15:formulaRef>
                      </c:ext>
                    </c:extLst>
                    <c:strCache>
                      <c:ptCount val="1"/>
                      <c:pt idx="0">
                        <c:v>Социальная поддержка и медицинское обслуживание работников сферы образования</c:v>
                      </c:pt>
                    </c:strCache>
                  </c:strRef>
                </c:tx>
                <c:spPr>
                  <a:solidFill>
                    <a:schemeClr val="accent1">
                      <a:tint val="86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xmlns:c15="http://schemas.microsoft.com/office/drawing/2012/chart">
                      <c:ext xmlns:c15="http://schemas.microsoft.com/office/drawing/2012/chart" uri="{02D57815-91ED-43cb-92C2-25804820EDAC}">
                        <c15:formulaRef>
                          <c15:sqref>Лист1!$B$74:$G$74</c15:sqref>
                        </c15:formulaRef>
                      </c:ext>
                    </c:extLst>
                    <c:strCache>
                      <c:ptCount val="5"/>
                      <c:pt idx="0">
                        <c:v>январь</c:v>
                      </c:pt>
                      <c:pt idx="1">
                        <c:v>февраль </c:v>
                      </c:pt>
                      <c:pt idx="2">
                        <c:v>март</c:v>
                      </c:pt>
                      <c:pt idx="3">
                        <c:v>апрель</c:v>
                      </c:pt>
                      <c:pt idx="4">
                        <c:v>май</c:v>
                      </c:pt>
                    </c:strCache>
                  </c:strRef>
                </c:cat>
                <c:val>
                  <c:numRef>
                    <c:extLst xmlns:c15="http://schemas.microsoft.com/office/drawing/2012/chart">
                      <c:ext xmlns:c15="http://schemas.microsoft.com/office/drawing/2012/chart" uri="{02D57815-91ED-43cb-92C2-25804820EDAC}">
                        <c15:formulaRef>
                          <c15:sqref>Лист1!$B$78:$G$78</c15:sqref>
                        </c15:formulaRef>
                      </c:ext>
                    </c:extLst>
                    <c:numCache>
                      <c:formatCode>General</c:formatCode>
                      <c:ptCount val="5"/>
                      <c:pt idx="2">
                        <c:v>1</c:v>
                      </c:pt>
                      <c:pt idx="3">
                        <c:v>1</c:v>
                      </c:pt>
                      <c:pt idx="4">
                        <c:v>1</c:v>
                      </c:pt>
                    </c:numCache>
                  </c:numRef>
                </c:val>
                <c:extLst xmlns:c15="http://schemas.microsoft.com/office/drawing/2012/chart">
                  <c:ext xmlns:c16="http://schemas.microsoft.com/office/drawing/2014/chart" uri="{C3380CC4-5D6E-409C-BE32-E72D297353CC}">
                    <c16:uniqueId val="{00000004-B47F-4627-8E13-9F33FFE0B4FD}"/>
                  </c:ext>
                </c:extLst>
              </c15:ser>
            </c15:filteredBarSeries>
            <c15:filteredBarSeries>
              <c15:ser>
                <c:idx val="10"/>
                <c:order val="5"/>
                <c:tx>
                  <c:strRef>
                    <c:extLst xmlns:c15="http://schemas.microsoft.com/office/drawing/2012/chart">
                      <c:ext xmlns:c15="http://schemas.microsoft.com/office/drawing/2012/chart" uri="{02D57815-91ED-43cb-92C2-25804820EDAC}">
                        <c15:formulaRef>
                          <c15:sqref>Лист1!$A$80</c15:sqref>
                        </c15:formulaRef>
                      </c:ext>
                    </c:extLst>
                    <c:strCache>
                      <c:ptCount val="1"/>
                      <c:pt idx="0">
                        <c:v>Цифровизация образования</c:v>
                      </c:pt>
                    </c:strCache>
                  </c:strRef>
                </c:tx>
                <c:spPr>
                  <a:solidFill>
                    <a:schemeClr val="accent1">
                      <a:tint val="68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xmlns:c15="http://schemas.microsoft.com/office/drawing/2012/chart">
                      <c:ext xmlns:c15="http://schemas.microsoft.com/office/drawing/2012/chart" uri="{02D57815-91ED-43cb-92C2-25804820EDAC}">
                        <c15:formulaRef>
                          <c15:sqref>Лист1!$B$74:$G$74</c15:sqref>
                        </c15:formulaRef>
                      </c:ext>
                    </c:extLst>
                    <c:strCache>
                      <c:ptCount val="5"/>
                      <c:pt idx="0">
                        <c:v>январь</c:v>
                      </c:pt>
                      <c:pt idx="1">
                        <c:v>февраль </c:v>
                      </c:pt>
                      <c:pt idx="2">
                        <c:v>март</c:v>
                      </c:pt>
                      <c:pt idx="3">
                        <c:v>апрель</c:v>
                      </c:pt>
                      <c:pt idx="4">
                        <c:v>май</c:v>
                      </c:pt>
                    </c:strCache>
                  </c:strRef>
                </c:cat>
                <c:val>
                  <c:numRef>
                    <c:extLst xmlns:c15="http://schemas.microsoft.com/office/drawing/2012/chart">
                      <c:ext xmlns:c15="http://schemas.microsoft.com/office/drawing/2012/chart" uri="{02D57815-91ED-43cb-92C2-25804820EDAC}">
                        <c15:formulaRef>
                          <c15:sqref>Лист1!$B$80:$G$80</c15:sqref>
                        </c15:formulaRef>
                      </c:ext>
                    </c:extLst>
                    <c:numCache>
                      <c:formatCode>General</c:formatCode>
                      <c:ptCount val="5"/>
                      <c:pt idx="0">
                        <c:v>2</c:v>
                      </c:pt>
                      <c:pt idx="1">
                        <c:v>5</c:v>
                      </c:pt>
                      <c:pt idx="2">
                        <c:v>4</c:v>
                      </c:pt>
                      <c:pt idx="3">
                        <c:v>1</c:v>
                      </c:pt>
                      <c:pt idx="4">
                        <c:v>1</c:v>
                      </c:pt>
                    </c:numCache>
                  </c:numRef>
                </c:val>
                <c:extLst xmlns:c15="http://schemas.microsoft.com/office/drawing/2012/chart">
                  <c:ext xmlns:c16="http://schemas.microsoft.com/office/drawing/2014/chart" uri="{C3380CC4-5D6E-409C-BE32-E72D297353CC}">
                    <c16:uniqueId val="{00000005-B47F-4627-8E13-9F33FFE0B4FD}"/>
                  </c:ext>
                </c:extLst>
              </c15:ser>
            </c15:filteredBarSeries>
            <c15:filteredBarSeries>
              <c15:ser>
                <c:idx val="11"/>
                <c:order val="6"/>
                <c:tx>
                  <c:strRef>
                    <c:extLst xmlns:c15="http://schemas.microsoft.com/office/drawing/2012/chart">
                      <c:ext xmlns:c15="http://schemas.microsoft.com/office/drawing/2012/chart" uri="{02D57815-91ED-43cb-92C2-25804820EDAC}">
                        <c15:formulaRef>
                          <c15:sqref>Лист1!$A$81</c15:sqref>
                        </c15:formulaRef>
                      </c:ext>
                    </c:extLst>
                    <c:strCache>
                      <c:ptCount val="1"/>
                      <c:pt idx="0">
                        <c:v>Экономическая и финансовая деятельность в системе образования</c:v>
                      </c:pt>
                    </c:strCache>
                  </c:strRef>
                </c:tx>
                <c:spPr>
                  <a:solidFill>
                    <a:schemeClr val="accent1">
                      <a:tint val="58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xmlns:c15="http://schemas.microsoft.com/office/drawing/2012/chart">
                      <c:ext xmlns:c15="http://schemas.microsoft.com/office/drawing/2012/chart" uri="{02D57815-91ED-43cb-92C2-25804820EDAC}">
                        <c15:formulaRef>
                          <c15:sqref>Лист1!$B$74:$G$74</c15:sqref>
                        </c15:formulaRef>
                      </c:ext>
                    </c:extLst>
                    <c:strCache>
                      <c:ptCount val="5"/>
                      <c:pt idx="0">
                        <c:v>январь</c:v>
                      </c:pt>
                      <c:pt idx="1">
                        <c:v>февраль </c:v>
                      </c:pt>
                      <c:pt idx="2">
                        <c:v>март</c:v>
                      </c:pt>
                      <c:pt idx="3">
                        <c:v>апрель</c:v>
                      </c:pt>
                      <c:pt idx="4">
                        <c:v>май</c:v>
                      </c:pt>
                    </c:strCache>
                  </c:strRef>
                </c:cat>
                <c:val>
                  <c:numRef>
                    <c:extLst xmlns:c15="http://schemas.microsoft.com/office/drawing/2012/chart">
                      <c:ext xmlns:c15="http://schemas.microsoft.com/office/drawing/2012/chart" uri="{02D57815-91ED-43cb-92C2-25804820EDAC}">
                        <c15:formulaRef>
                          <c15:sqref>Лист1!$B$81:$G$81</c15:sqref>
                        </c15:formulaRef>
                      </c:ext>
                    </c:extLst>
                    <c:numCache>
                      <c:formatCode>General</c:formatCode>
                      <c:ptCount val="5"/>
                      <c:pt idx="3">
                        <c:v>1</c:v>
                      </c:pt>
                      <c:pt idx="4">
                        <c:v>0</c:v>
                      </c:pt>
                    </c:numCache>
                  </c:numRef>
                </c:val>
                <c:extLst xmlns:c15="http://schemas.microsoft.com/office/drawing/2012/chart">
                  <c:ext xmlns:c16="http://schemas.microsoft.com/office/drawing/2014/chart" uri="{C3380CC4-5D6E-409C-BE32-E72D297353CC}">
                    <c16:uniqueId val="{00000006-B47F-4627-8E13-9F33FFE0B4FD}"/>
                  </c:ext>
                </c:extLst>
              </c15:ser>
            </c15:filteredBarSeries>
            <c15:filteredBarSeries>
              <c15:ser>
                <c:idx val="12"/>
                <c:order val="7"/>
                <c:tx>
                  <c:strRef>
                    <c:extLst xmlns:c15="http://schemas.microsoft.com/office/drawing/2012/chart">
                      <c:ext xmlns:c15="http://schemas.microsoft.com/office/drawing/2012/chart" uri="{02D57815-91ED-43cb-92C2-25804820EDAC}">
                        <c15:formulaRef>
                          <c15:sqref>Лист1!$A$82</c15:sqref>
                        </c15:formulaRef>
                      </c:ext>
                    </c:extLst>
                    <c:strCache>
                      <c:ptCount val="1"/>
                      <c:pt idx="0">
                        <c:v>Коммерческая деятельность в образовании</c:v>
                      </c:pt>
                    </c:strCache>
                  </c:strRef>
                </c:tx>
                <c:spPr>
                  <a:solidFill>
                    <a:schemeClr val="accent1">
                      <a:tint val="49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xmlns:c15="http://schemas.microsoft.com/office/drawing/2012/chart">
                      <c:ext xmlns:c15="http://schemas.microsoft.com/office/drawing/2012/chart" uri="{02D57815-91ED-43cb-92C2-25804820EDAC}">
                        <c15:formulaRef>
                          <c15:sqref>Лист1!$B$74:$G$74</c15:sqref>
                        </c15:formulaRef>
                      </c:ext>
                    </c:extLst>
                    <c:strCache>
                      <c:ptCount val="5"/>
                      <c:pt idx="0">
                        <c:v>январь</c:v>
                      </c:pt>
                      <c:pt idx="1">
                        <c:v>февраль </c:v>
                      </c:pt>
                      <c:pt idx="2">
                        <c:v>март</c:v>
                      </c:pt>
                      <c:pt idx="3">
                        <c:v>апрель</c:v>
                      </c:pt>
                      <c:pt idx="4">
                        <c:v>май</c:v>
                      </c:pt>
                    </c:strCache>
                  </c:strRef>
                </c:cat>
                <c:val>
                  <c:numRef>
                    <c:extLst xmlns:c15="http://schemas.microsoft.com/office/drawing/2012/chart">
                      <c:ext xmlns:c15="http://schemas.microsoft.com/office/drawing/2012/chart" uri="{02D57815-91ED-43cb-92C2-25804820EDAC}">
                        <c15:formulaRef>
                          <c15:sqref>Лист1!$B$82:$G$82</c15:sqref>
                        </c15:formulaRef>
                      </c:ext>
                    </c:extLst>
                    <c:numCache>
                      <c:formatCode>General</c:formatCode>
                      <c:ptCount val="5"/>
                      <c:pt idx="0">
                        <c:v>3</c:v>
                      </c:pt>
                      <c:pt idx="1">
                        <c:v>3</c:v>
                      </c:pt>
                      <c:pt idx="2">
                        <c:v>2</c:v>
                      </c:pt>
                      <c:pt idx="3">
                        <c:v>2</c:v>
                      </c:pt>
                      <c:pt idx="4">
                        <c:v>1</c:v>
                      </c:pt>
                    </c:numCache>
                  </c:numRef>
                </c:val>
                <c:extLst xmlns:c15="http://schemas.microsoft.com/office/drawing/2012/chart">
                  <c:ext xmlns:c16="http://schemas.microsoft.com/office/drawing/2014/chart" uri="{C3380CC4-5D6E-409C-BE32-E72D297353CC}">
                    <c16:uniqueId val="{00000007-B47F-4627-8E13-9F33FFE0B4FD}"/>
                  </c:ext>
                </c:extLst>
              </c15:ser>
            </c15:filteredBarSeries>
            <c15:filteredBarSeries>
              <c15:ser>
                <c:idx val="13"/>
                <c:order val="8"/>
                <c:tx>
                  <c:strRef>
                    <c:extLst xmlns:c15="http://schemas.microsoft.com/office/drawing/2012/chart">
                      <c:ext xmlns:c15="http://schemas.microsoft.com/office/drawing/2012/chart" uri="{02D57815-91ED-43cb-92C2-25804820EDAC}">
                        <c15:formulaRef>
                          <c15:sqref>Лист1!$A$83</c15:sqref>
                        </c15:formulaRef>
                      </c:ext>
                    </c:extLst>
                    <c:strCache>
                      <c:ptCount val="1"/>
                      <c:pt idx="0">
                        <c:v>Управление системой образования и регламентация образовательной деятельности</c:v>
                      </c:pt>
                    </c:strCache>
                  </c:strRef>
                </c:tx>
                <c:spPr>
                  <a:solidFill>
                    <a:schemeClr val="accent1">
                      <a:tint val="4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xmlns:c15="http://schemas.microsoft.com/office/drawing/2012/chart">
                      <c:ext xmlns:c15="http://schemas.microsoft.com/office/drawing/2012/chart" uri="{02D57815-91ED-43cb-92C2-25804820EDAC}">
                        <c15:formulaRef>
                          <c15:sqref>Лист1!$B$74:$G$74</c15:sqref>
                        </c15:formulaRef>
                      </c:ext>
                    </c:extLst>
                    <c:strCache>
                      <c:ptCount val="5"/>
                      <c:pt idx="0">
                        <c:v>январь</c:v>
                      </c:pt>
                      <c:pt idx="1">
                        <c:v>февраль </c:v>
                      </c:pt>
                      <c:pt idx="2">
                        <c:v>март</c:v>
                      </c:pt>
                      <c:pt idx="3">
                        <c:v>апрель</c:v>
                      </c:pt>
                      <c:pt idx="4">
                        <c:v>май</c:v>
                      </c:pt>
                    </c:strCache>
                  </c:strRef>
                </c:cat>
                <c:val>
                  <c:numRef>
                    <c:extLst xmlns:c15="http://schemas.microsoft.com/office/drawing/2012/chart">
                      <c:ext xmlns:c15="http://schemas.microsoft.com/office/drawing/2012/chart" uri="{02D57815-91ED-43cb-92C2-25804820EDAC}">
                        <c15:formulaRef>
                          <c15:sqref>Лист1!$B$83:$G$83</c15:sqref>
                        </c15:formulaRef>
                      </c:ext>
                    </c:extLst>
                    <c:numCache>
                      <c:formatCode>General</c:formatCode>
                      <c:ptCount val="5"/>
                      <c:pt idx="0">
                        <c:v>1</c:v>
                      </c:pt>
                      <c:pt idx="2">
                        <c:v>2</c:v>
                      </c:pt>
                      <c:pt idx="3">
                        <c:v>10</c:v>
                      </c:pt>
                      <c:pt idx="4">
                        <c:v>3</c:v>
                      </c:pt>
                    </c:numCache>
                  </c:numRef>
                </c:val>
                <c:extLst xmlns:c15="http://schemas.microsoft.com/office/drawing/2012/chart">
                  <c:ext xmlns:c16="http://schemas.microsoft.com/office/drawing/2014/chart" uri="{C3380CC4-5D6E-409C-BE32-E72D297353CC}">
                    <c16:uniqueId val="{00000008-B47F-4627-8E13-9F33FFE0B4FD}"/>
                  </c:ext>
                </c:extLst>
              </c15:ser>
            </c15:filteredBarSeries>
            <c15:filteredBarSeries>
              <c15:ser>
                <c:idx val="0"/>
                <c:order val="9"/>
                <c:tx>
                  <c:strRef>
                    <c:extLst xmlns:c15="http://schemas.microsoft.com/office/drawing/2012/chart">
                      <c:ext xmlns:c15="http://schemas.microsoft.com/office/drawing/2012/chart" uri="{02D57815-91ED-43cb-92C2-25804820EDAC}">
                        <c15:formulaRef>
                          <c15:sqref>Лист1!$B$74</c15:sqref>
                        </c15:formulaRef>
                      </c:ext>
                    </c:extLst>
                    <c:strCache>
                      <c:ptCount val="1"/>
                      <c:pt idx="0">
                        <c:v>январь</c:v>
                      </c:pt>
                    </c:strCache>
                  </c:strRef>
                </c:tx>
                <c:spPr>
                  <a:solidFill>
                    <a:schemeClr val="accent1">
                      <a:shade val="39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multiLvlStrRef>
                    <c:extLst xmlns:c15="http://schemas.microsoft.com/office/drawing/2012/chart">
                      <c:ext xmlns:c15="http://schemas.microsoft.com/office/drawing/2012/chart" uri="{02D57815-91ED-43cb-92C2-25804820EDAC}">
                        <c15:formulaRef>
                          <c15:sqref>(Лист1!$A$75,Лист1!$A$77,Лист1!$A$79:$A$80)</c15:sqref>
                        </c15:formulaRef>
                      </c:ext>
                    </c:extLst>
                    <c:multiLvlStrCache>
                      <c:ptCount val="3"/>
                      <c:lvl>
                        <c:pt idx="0">
                          <c:v>Нормирование и регулирование различных аспектов образовательного процесса</c:v>
                        </c:pt>
                        <c:pt idx="1">
                          <c:v>Социальная поддержка обучающихся</c:v>
                        </c:pt>
                        <c:pt idx="2">
                          <c:v>Цифровизация образования</c:v>
                        </c:pt>
                      </c:lvl>
                      <c:lvl>
                        <c:pt idx="2">
                          <c:v>Трудовые отношения в сфере образования</c:v>
                        </c:pt>
                      </c:lvl>
                    </c:multiLvlStrCache>
                  </c:multiLvlStrRef>
                </c:cat>
                <c:val>
                  <c:numRef>
                    <c:extLst xmlns:c15="http://schemas.microsoft.com/office/drawing/2012/chart">
                      <c:ext xmlns:c15="http://schemas.microsoft.com/office/drawing/2012/chart" uri="{02D57815-91ED-43cb-92C2-25804820EDAC}">
                        <c15:formulaRef>
                          <c15:sqref>(Лист1!$B$75,Лист1!$B$77,Лист1!$B$79:$B$80)</c15:sqref>
                        </c15:formulaRef>
                      </c:ext>
                    </c:extLst>
                    <c:numCache>
                      <c:formatCode>General</c:formatCode>
                      <c:ptCount val="4"/>
                      <c:pt idx="0">
                        <c:v>3</c:v>
                      </c:pt>
                      <c:pt idx="1">
                        <c:v>2</c:v>
                      </c:pt>
                      <c:pt idx="2">
                        <c:v>4</c:v>
                      </c:pt>
                      <c:pt idx="3">
                        <c:v>2</c:v>
                      </c:pt>
                    </c:numCache>
                  </c:numRef>
                </c:val>
                <c:extLst xmlns:c15="http://schemas.microsoft.com/office/drawing/2012/chart">
                  <c:ext xmlns:c16="http://schemas.microsoft.com/office/drawing/2014/chart" uri="{C3380CC4-5D6E-409C-BE32-E72D297353CC}">
                    <c16:uniqueId val="{00000009-B47F-4627-8E13-9F33FFE0B4FD}"/>
                  </c:ext>
                </c:extLst>
              </c15:ser>
            </c15:filteredBarSeries>
            <c15:filteredBarSeries>
              <c15:ser>
                <c:idx val="1"/>
                <c:order val="10"/>
                <c:tx>
                  <c:strRef>
                    <c:extLst xmlns:c15="http://schemas.microsoft.com/office/drawing/2012/chart">
                      <c:ext xmlns:c15="http://schemas.microsoft.com/office/drawing/2012/chart" uri="{02D57815-91ED-43cb-92C2-25804820EDAC}">
                        <c15:formulaRef>
                          <c15:sqref>Лист1!$C$74</c15:sqref>
                        </c15:formulaRef>
                      </c:ext>
                    </c:extLst>
                    <c:strCache>
                      <c:ptCount val="1"/>
                      <c:pt idx="0">
                        <c:v>февраль </c:v>
                      </c:pt>
                    </c:strCache>
                  </c:strRef>
                </c:tx>
                <c:spPr>
                  <a:solidFill>
                    <a:schemeClr val="accent1">
                      <a:shade val="48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multiLvlStrRef>
                    <c:extLst xmlns:c15="http://schemas.microsoft.com/office/drawing/2012/chart">
                      <c:ext xmlns:c15="http://schemas.microsoft.com/office/drawing/2012/chart" uri="{02D57815-91ED-43cb-92C2-25804820EDAC}">
                        <c15:formulaRef>
                          <c15:sqref>(Лист1!$A$75,Лист1!$A$77,Лист1!$A$79:$A$80)</c15:sqref>
                        </c15:formulaRef>
                      </c:ext>
                    </c:extLst>
                    <c:multiLvlStrCache>
                      <c:ptCount val="3"/>
                      <c:lvl>
                        <c:pt idx="0">
                          <c:v>Нормирование и регулирование различных аспектов образовательного процесса</c:v>
                        </c:pt>
                        <c:pt idx="1">
                          <c:v>Социальная поддержка обучающихся</c:v>
                        </c:pt>
                        <c:pt idx="2">
                          <c:v>Цифровизация образования</c:v>
                        </c:pt>
                      </c:lvl>
                      <c:lvl>
                        <c:pt idx="2">
                          <c:v>Трудовые отношения в сфере образования</c:v>
                        </c:pt>
                      </c:lvl>
                    </c:multiLvlStrCache>
                  </c:multiLvlStrRef>
                </c:cat>
                <c:val>
                  <c:numRef>
                    <c:extLst xmlns:c15="http://schemas.microsoft.com/office/drawing/2012/chart">
                      <c:ext xmlns:c15="http://schemas.microsoft.com/office/drawing/2012/chart" uri="{02D57815-91ED-43cb-92C2-25804820EDAC}">
                        <c15:formulaRef>
                          <c15:sqref>(Лист1!$C$75,Лист1!$C$77,Лист1!$C$79:$C$80)</c15:sqref>
                        </c15:formulaRef>
                      </c:ext>
                    </c:extLst>
                    <c:numCache>
                      <c:formatCode>General</c:formatCode>
                      <c:ptCount val="4"/>
                      <c:pt idx="0">
                        <c:v>11</c:v>
                      </c:pt>
                      <c:pt idx="1">
                        <c:v>7</c:v>
                      </c:pt>
                      <c:pt idx="3">
                        <c:v>5</c:v>
                      </c:pt>
                    </c:numCache>
                  </c:numRef>
                </c:val>
                <c:extLst xmlns:c15="http://schemas.microsoft.com/office/drawing/2012/chart">
                  <c:ext xmlns:c16="http://schemas.microsoft.com/office/drawing/2014/chart" uri="{C3380CC4-5D6E-409C-BE32-E72D297353CC}">
                    <c16:uniqueId val="{0000000A-B47F-4627-8E13-9F33FFE0B4FD}"/>
                  </c:ext>
                </c:extLst>
              </c15:ser>
            </c15:filteredBarSeries>
            <c15:filteredBarSeries>
              <c15:ser>
                <c:idx val="2"/>
                <c:order val="11"/>
                <c:tx>
                  <c:strRef>
                    <c:extLst xmlns:c15="http://schemas.microsoft.com/office/drawing/2012/chart">
                      <c:ext xmlns:c15="http://schemas.microsoft.com/office/drawing/2012/chart" uri="{02D57815-91ED-43cb-92C2-25804820EDAC}">
                        <c15:formulaRef>
                          <c15:sqref>Лист1!$D$74</c15:sqref>
                        </c15:formulaRef>
                      </c:ext>
                    </c:extLst>
                    <c:strCache>
                      <c:ptCount val="1"/>
                      <c:pt idx="0">
                        <c:v>март</c:v>
                      </c:pt>
                    </c:strCache>
                  </c:strRef>
                </c:tx>
                <c:spPr>
                  <a:solidFill>
                    <a:schemeClr val="accent1">
                      <a:shade val="58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multiLvlStrRef>
                    <c:extLst xmlns:c15="http://schemas.microsoft.com/office/drawing/2012/chart">
                      <c:ext xmlns:c15="http://schemas.microsoft.com/office/drawing/2012/chart" uri="{02D57815-91ED-43cb-92C2-25804820EDAC}">
                        <c15:formulaRef>
                          <c15:sqref>(Лист1!$A$75,Лист1!$A$77,Лист1!$A$79:$A$80)</c15:sqref>
                        </c15:formulaRef>
                      </c:ext>
                    </c:extLst>
                    <c:multiLvlStrCache>
                      <c:ptCount val="3"/>
                      <c:lvl>
                        <c:pt idx="0">
                          <c:v>Нормирование и регулирование различных аспектов образовательного процесса</c:v>
                        </c:pt>
                        <c:pt idx="1">
                          <c:v>Социальная поддержка обучающихся</c:v>
                        </c:pt>
                        <c:pt idx="2">
                          <c:v>Цифровизация образования</c:v>
                        </c:pt>
                      </c:lvl>
                      <c:lvl>
                        <c:pt idx="2">
                          <c:v>Трудовые отношения в сфере образования</c:v>
                        </c:pt>
                      </c:lvl>
                    </c:multiLvlStrCache>
                  </c:multiLvlStrRef>
                </c:cat>
                <c:val>
                  <c:numRef>
                    <c:extLst xmlns:c15="http://schemas.microsoft.com/office/drawing/2012/chart">
                      <c:ext xmlns:c15="http://schemas.microsoft.com/office/drawing/2012/chart" uri="{02D57815-91ED-43cb-92C2-25804820EDAC}">
                        <c15:formulaRef>
                          <c15:sqref>(Лист1!$D$75,Лист1!$D$77,Лист1!$D$79:$D$80)</c15:sqref>
                        </c15:formulaRef>
                      </c:ext>
                    </c:extLst>
                    <c:numCache>
                      <c:formatCode>General</c:formatCode>
                      <c:ptCount val="4"/>
                      <c:pt idx="0">
                        <c:v>15</c:v>
                      </c:pt>
                      <c:pt idx="1">
                        <c:v>7</c:v>
                      </c:pt>
                      <c:pt idx="2">
                        <c:v>4</c:v>
                      </c:pt>
                      <c:pt idx="3">
                        <c:v>4</c:v>
                      </c:pt>
                    </c:numCache>
                  </c:numRef>
                </c:val>
                <c:extLst xmlns:c15="http://schemas.microsoft.com/office/drawing/2012/chart">
                  <c:ext xmlns:c16="http://schemas.microsoft.com/office/drawing/2014/chart" uri="{C3380CC4-5D6E-409C-BE32-E72D297353CC}">
                    <c16:uniqueId val="{0000000B-B47F-4627-8E13-9F33FFE0B4FD}"/>
                  </c:ext>
                </c:extLst>
              </c15:ser>
            </c15:filteredBarSeries>
            <c15:filteredBarSeries>
              <c15:ser>
                <c:idx val="3"/>
                <c:order val="12"/>
                <c:tx>
                  <c:strRef>
                    <c:extLst xmlns:c15="http://schemas.microsoft.com/office/drawing/2012/chart">
                      <c:ext xmlns:c15="http://schemas.microsoft.com/office/drawing/2012/chart" uri="{02D57815-91ED-43cb-92C2-25804820EDAC}">
                        <c15:formulaRef>
                          <c15:sqref>Лист1!$E$74</c15:sqref>
                        </c15:formulaRef>
                      </c:ext>
                    </c:extLst>
                    <c:strCache>
                      <c:ptCount val="1"/>
                      <c:pt idx="0">
                        <c:v>1квартал</c:v>
                      </c:pt>
                    </c:strCache>
                  </c:strRef>
                </c:tx>
                <c:spPr>
                  <a:solidFill>
                    <a:schemeClr val="accent1">
                      <a:shade val="67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multiLvlStrRef>
                    <c:extLst xmlns:c15="http://schemas.microsoft.com/office/drawing/2012/chart">
                      <c:ext xmlns:c15="http://schemas.microsoft.com/office/drawing/2012/chart" uri="{02D57815-91ED-43cb-92C2-25804820EDAC}">
                        <c15:formulaRef>
                          <c15:sqref>(Лист1!$A$75,Лист1!$A$77,Лист1!$A$79:$A$80)</c15:sqref>
                        </c15:formulaRef>
                      </c:ext>
                    </c:extLst>
                    <c:multiLvlStrCache>
                      <c:ptCount val="3"/>
                      <c:lvl>
                        <c:pt idx="0">
                          <c:v>Нормирование и регулирование различных аспектов образовательного процесса</c:v>
                        </c:pt>
                        <c:pt idx="1">
                          <c:v>Социальная поддержка обучающихся</c:v>
                        </c:pt>
                        <c:pt idx="2">
                          <c:v>Цифровизация образования</c:v>
                        </c:pt>
                      </c:lvl>
                      <c:lvl>
                        <c:pt idx="2">
                          <c:v>Трудовые отношения в сфере образования</c:v>
                        </c:pt>
                      </c:lvl>
                    </c:multiLvlStrCache>
                  </c:multiLvlStrRef>
                </c:cat>
                <c:val>
                  <c:numRef>
                    <c:extLst xmlns:c15="http://schemas.microsoft.com/office/drawing/2012/chart">
                      <c:ext xmlns:c15="http://schemas.microsoft.com/office/drawing/2012/chart" uri="{02D57815-91ED-43cb-92C2-25804820EDAC}">
                        <c15:formulaRef>
                          <c15:sqref>(Лист1!$E$75,Лист1!$E$77,Лист1!$E$79:$E$80)</c15:sqref>
                        </c15:formulaRef>
                      </c:ext>
                    </c:extLst>
                    <c:numCache>
                      <c:formatCode>General</c:formatCode>
                      <c:ptCount val="4"/>
                      <c:pt idx="0">
                        <c:v>29</c:v>
                      </c:pt>
                      <c:pt idx="1">
                        <c:v>16</c:v>
                      </c:pt>
                      <c:pt idx="2">
                        <c:v>8</c:v>
                      </c:pt>
                      <c:pt idx="3">
                        <c:v>11</c:v>
                      </c:pt>
                    </c:numCache>
                  </c:numRef>
                </c:val>
                <c:extLst xmlns:c15="http://schemas.microsoft.com/office/drawing/2012/chart">
                  <c:ext xmlns:c16="http://schemas.microsoft.com/office/drawing/2014/chart" uri="{C3380CC4-5D6E-409C-BE32-E72D297353CC}">
                    <c16:uniqueId val="{0000000C-B47F-4627-8E13-9F33FFE0B4FD}"/>
                  </c:ext>
                </c:extLst>
              </c15:ser>
            </c15:filteredBarSeries>
            <c15:filteredBarSeries>
              <c15:ser>
                <c:idx val="4"/>
                <c:order val="13"/>
                <c:tx>
                  <c:strRef>
                    <c:extLst xmlns:c15="http://schemas.microsoft.com/office/drawing/2012/chart">
                      <c:ext xmlns:c15="http://schemas.microsoft.com/office/drawing/2012/chart" uri="{02D57815-91ED-43cb-92C2-25804820EDAC}">
                        <c15:formulaRef>
                          <c15:sqref>Лист1!$F$74</c15:sqref>
                        </c15:formulaRef>
                      </c:ext>
                    </c:extLst>
                    <c:strCache>
                      <c:ptCount val="1"/>
                      <c:pt idx="0">
                        <c:v>апрель</c:v>
                      </c:pt>
                    </c:strCache>
                  </c:strRef>
                </c:tx>
                <c:spPr>
                  <a:solidFill>
                    <a:schemeClr val="accent1">
                      <a:shade val="76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multiLvlStrRef>
                    <c:extLst xmlns:c15="http://schemas.microsoft.com/office/drawing/2012/chart">
                      <c:ext xmlns:c15="http://schemas.microsoft.com/office/drawing/2012/chart" uri="{02D57815-91ED-43cb-92C2-25804820EDAC}">
                        <c15:formulaRef>
                          <c15:sqref>(Лист1!$A$75,Лист1!$A$77,Лист1!$A$79:$A$80)</c15:sqref>
                        </c15:formulaRef>
                      </c:ext>
                    </c:extLst>
                    <c:multiLvlStrCache>
                      <c:ptCount val="3"/>
                      <c:lvl>
                        <c:pt idx="0">
                          <c:v>Нормирование и регулирование различных аспектов образовательного процесса</c:v>
                        </c:pt>
                        <c:pt idx="1">
                          <c:v>Социальная поддержка обучающихся</c:v>
                        </c:pt>
                        <c:pt idx="2">
                          <c:v>Цифровизация образования</c:v>
                        </c:pt>
                      </c:lvl>
                      <c:lvl>
                        <c:pt idx="2">
                          <c:v>Трудовые отношения в сфере образования</c:v>
                        </c:pt>
                      </c:lvl>
                    </c:multiLvlStrCache>
                  </c:multiLvlStrRef>
                </c:cat>
                <c:val>
                  <c:numRef>
                    <c:extLst xmlns:c15="http://schemas.microsoft.com/office/drawing/2012/chart">
                      <c:ext xmlns:c15="http://schemas.microsoft.com/office/drawing/2012/chart" uri="{02D57815-91ED-43cb-92C2-25804820EDAC}">
                        <c15:formulaRef>
                          <c15:sqref>(Лист1!$F$75,Лист1!$F$77,Лист1!$F$79:$F$80)</c15:sqref>
                        </c15:formulaRef>
                      </c:ext>
                    </c:extLst>
                    <c:numCache>
                      <c:formatCode>General</c:formatCode>
                      <c:ptCount val="4"/>
                      <c:pt idx="0">
                        <c:v>29</c:v>
                      </c:pt>
                      <c:pt idx="1">
                        <c:v>7</c:v>
                      </c:pt>
                      <c:pt idx="2">
                        <c:v>11</c:v>
                      </c:pt>
                      <c:pt idx="3">
                        <c:v>1</c:v>
                      </c:pt>
                    </c:numCache>
                  </c:numRef>
                </c:val>
                <c:extLst xmlns:c15="http://schemas.microsoft.com/office/drawing/2012/chart">
                  <c:ext xmlns:c16="http://schemas.microsoft.com/office/drawing/2014/chart" uri="{C3380CC4-5D6E-409C-BE32-E72D297353CC}">
                    <c16:uniqueId val="{0000000D-B47F-4627-8E13-9F33FFE0B4FD}"/>
                  </c:ext>
                </c:extLst>
              </c15:ser>
            </c15:filteredBarSeries>
          </c:ext>
        </c:extLst>
      </c:barChart>
      <c:catAx>
        <c:axId val="948401199"/>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200" b="0" i="0" u="none" strike="noStrike" kern="1200" cap="all" baseline="0">
                <a:solidFill>
                  <a:schemeClr val="bg1"/>
                </a:solidFill>
                <a:latin typeface="Times New Roman" panose="02020603050405020304" pitchFamily="18" charset="0"/>
                <a:ea typeface="+mn-ea"/>
                <a:cs typeface="Times New Roman" panose="02020603050405020304" pitchFamily="18" charset="0"/>
              </a:defRPr>
            </a:pPr>
            <a:endParaRPr lang="ru-RU"/>
          </a:p>
        </c:txPr>
        <c:crossAx val="1088861551"/>
        <c:crosses val="autoZero"/>
        <c:auto val="1"/>
        <c:lblAlgn val="ctr"/>
        <c:lblOffset val="100"/>
        <c:noMultiLvlLbl val="0"/>
      </c:catAx>
      <c:valAx>
        <c:axId val="1088861551"/>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948401199"/>
        <c:crosses val="autoZero"/>
        <c:crossBetween val="between"/>
      </c:valAx>
      <c:spPr>
        <a:noFill/>
        <a:ln>
          <a:noFill/>
        </a:ln>
        <a:effectLst/>
      </c:spPr>
    </c:plotArea>
    <c:legend>
      <c:legendPos val="b"/>
      <c:layout>
        <c:manualLayout>
          <c:xMode val="edge"/>
          <c:yMode val="edge"/>
          <c:x val="0.19380192224455992"/>
          <c:y val="0.84339828217115886"/>
          <c:w val="0.69303262783176378"/>
          <c:h val="0.14479011384247134"/>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4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w="9525" cap="flat" cmpd="sng" algn="ctr">
      <a:noFill/>
      <a:round/>
    </a:ln>
    <a:effectLst/>
  </c:spPr>
  <c:txPr>
    <a:bodyPr/>
    <a:lstStyle/>
    <a:p>
      <a:pPr>
        <a:defRPr/>
      </a:pPr>
      <a:endParaRPr lang="ru-RU"/>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ru-RU" sz="2000" dirty="0">
                <a:solidFill>
                  <a:schemeClr val="bg1"/>
                </a:solidFill>
                <a:latin typeface="Times New Roman" panose="02020603050405020304" pitchFamily="18" charset="0"/>
                <a:cs typeface="Times New Roman" panose="02020603050405020304" pitchFamily="18" charset="0"/>
              </a:rPr>
              <a:t>ДОЛЯ ОБРАЩЕНИЙ ГРАЖДАН, ПОСТУПИВШИХ  В АПРЕЛЕ-МАЕ 2022 Г. ПО ОТРАСЛЯМ ПРАВА, НОРМЫ КОТОРЫХ ИСПОЛЬЗОВАЛИСЬ ПРИ ПОДГОТОВКЕ ОТВЕТОВ</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ru-RU"/>
        </a:p>
      </c:txPr>
    </c:title>
    <c:autoTitleDeleted val="0"/>
    <c:plotArea>
      <c:layout/>
      <c:ofPieChart>
        <c:ofPieType val="bar"/>
        <c:varyColors val="1"/>
        <c:ser>
          <c:idx val="6"/>
          <c:order val="6"/>
          <c:tx>
            <c:strRef>
              <c:f>Лист1!$H$155</c:f>
              <c:strCache>
                <c:ptCount val="1"/>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A511-46B8-8712-1416EE359E9E}"/>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A511-46B8-8712-1416EE359E9E}"/>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A511-46B8-8712-1416EE359E9E}"/>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A511-46B8-8712-1416EE359E9E}"/>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A511-46B8-8712-1416EE359E9E}"/>
              </c:ext>
            </c:extLst>
          </c:dPt>
          <c:dPt>
            <c:idx val="5"/>
            <c:bubble3D val="0"/>
            <c:spPr>
              <a:solidFill>
                <a:schemeClr val="accent6"/>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A511-46B8-8712-1416EE359E9E}"/>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D-A511-46B8-8712-1416EE359E9E}"/>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F-A511-46B8-8712-1416EE359E9E}"/>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1-A511-46B8-8712-1416EE359E9E}"/>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3-A511-46B8-8712-1416EE359E9E}"/>
              </c:ext>
            </c:extLst>
          </c:dPt>
          <c:dLbls>
            <c:spPr>
              <a:no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Лист1!$A$156:$A$169</c:f>
              <c:strCache>
                <c:ptCount val="10"/>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Семейное право</c:v>
                </c:pt>
                <c:pt idx="7">
                  <c:v>Финансовое право </c:v>
                </c:pt>
                <c:pt idx="8">
                  <c:v>Социальное право</c:v>
                </c:pt>
                <c:pt idx="9">
                  <c:v>За рамками сферы образования</c:v>
                </c:pt>
              </c:strCache>
            </c:strRef>
          </c:cat>
          <c:val>
            <c:numRef>
              <c:f>Лист1!$H$156:$H$169</c:f>
              <c:numCache>
                <c:formatCode>General</c:formatCode>
                <c:ptCount val="10"/>
                <c:pt idx="0">
                  <c:v>75</c:v>
                </c:pt>
                <c:pt idx="1">
                  <c:v>11</c:v>
                </c:pt>
                <c:pt idx="2">
                  <c:v>16</c:v>
                </c:pt>
                <c:pt idx="3">
                  <c:v>7</c:v>
                </c:pt>
                <c:pt idx="4">
                  <c:v>1</c:v>
                </c:pt>
                <c:pt idx="5">
                  <c:v>7</c:v>
                </c:pt>
                <c:pt idx="6">
                  <c:v>4</c:v>
                </c:pt>
                <c:pt idx="7">
                  <c:v>2</c:v>
                </c:pt>
                <c:pt idx="8">
                  <c:v>4</c:v>
                </c:pt>
                <c:pt idx="9">
                  <c:v>8</c:v>
                </c:pt>
              </c:numCache>
            </c:numRef>
          </c:val>
          <c:extLst>
            <c:ext xmlns:c15="http://schemas.microsoft.com/office/drawing/2012/chart" uri="{02D57815-91ED-43cb-92C2-25804820EDAC}">
              <c15:categoryFilterExceptions/>
            </c:ext>
            <c:ext xmlns:c16="http://schemas.microsoft.com/office/drawing/2014/chart" uri="{C3380CC4-5D6E-409C-BE32-E72D297353CC}">
              <c16:uniqueId val="{00000014-A511-46B8-8712-1416EE359E9E}"/>
            </c:ext>
          </c:extLst>
        </c:ser>
        <c:dLbls>
          <c:dLblPos val="ctr"/>
          <c:showLegendKey val="0"/>
          <c:showVal val="0"/>
          <c:showCatName val="0"/>
          <c:showSerName val="0"/>
          <c:showPercent val="1"/>
          <c:showBubbleSize val="0"/>
          <c:showLeaderLines val="1"/>
        </c:dLbls>
        <c:gapWidth val="182"/>
        <c:splitType val="pos"/>
        <c:splitPos val="7"/>
        <c:secondPieSize val="75"/>
        <c:serLines>
          <c:spPr>
            <a:ln w="9525">
              <a:solidFill>
                <a:schemeClr val="dk1">
                  <a:lumMod val="50000"/>
                  <a:lumOff val="50000"/>
                </a:schemeClr>
              </a:solidFill>
              <a:round/>
            </a:ln>
            <a:effectLst/>
          </c:spPr>
        </c:serLines>
        <c:extLst>
          <c:ext xmlns:c15="http://schemas.microsoft.com/office/drawing/2012/chart" uri="{02D57815-91ED-43cb-92C2-25804820EDAC}">
            <c15:filteredPieSeries>
              <c15:ser>
                <c:idx val="0"/>
                <c:order val="0"/>
                <c:tx>
                  <c:strRef>
                    <c:extLst>
                      <c:ext uri="{02D57815-91ED-43cb-92C2-25804820EDAC}">
                        <c15:formulaRef>
                          <c15:sqref>Лист1!$B$155</c15:sqref>
                        </c15:formulaRef>
                      </c:ext>
                    </c:extLst>
                    <c:strCache>
                      <c:ptCount val="1"/>
                      <c:pt idx="0">
                        <c:v>январь</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6-A511-46B8-8712-1416EE359E9E}"/>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8-A511-46B8-8712-1416EE359E9E}"/>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A-A511-46B8-8712-1416EE359E9E}"/>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C-A511-46B8-8712-1416EE359E9E}"/>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E-A511-46B8-8712-1416EE359E9E}"/>
                    </c:ext>
                  </c:extLst>
                </c:dPt>
                <c:dPt>
                  <c:idx val="5"/>
                  <c:bubble3D val="0"/>
                  <c:spPr>
                    <a:solidFill>
                      <a:schemeClr val="accent6"/>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20-A511-46B8-8712-1416EE359E9E}"/>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22-A511-46B8-8712-1416EE359E9E}"/>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24-A511-46B8-8712-1416EE359E9E}"/>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26-A511-46B8-8712-1416EE359E9E}"/>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28-A511-46B8-8712-1416EE359E9E}"/>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uri="{CE6537A1-D6FC-4f65-9D91-7224C49458BB}"/>
                  </c:extLst>
                </c:dLbls>
                <c:cat>
                  <c:strRef>
                    <c:extLst>
                      <c:ext uri="{02D57815-91ED-43cb-92C2-25804820EDAC}">
                        <c15:formulaRef>
                          <c15:sqref>Лист1!$A$156:$A$169</c15:sqref>
                        </c15:formulaRef>
                      </c:ext>
                    </c:extLst>
                    <c:strCache>
                      <c:ptCount val="10"/>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Семейное право</c:v>
                      </c:pt>
                      <c:pt idx="7">
                        <c:v>Финансовое право </c:v>
                      </c:pt>
                      <c:pt idx="8">
                        <c:v>Социальное право</c:v>
                      </c:pt>
                      <c:pt idx="9">
                        <c:v>За рамками сферы образования</c:v>
                      </c:pt>
                    </c:strCache>
                  </c:strRef>
                </c:cat>
                <c:val>
                  <c:numRef>
                    <c:extLst>
                      <c:ext uri="{02D57815-91ED-43cb-92C2-25804820EDAC}">
                        <c15:formulaRef>
                          <c15:sqref>Лист1!$B$156:$B$169</c15:sqref>
                        </c15:formulaRef>
                      </c:ext>
                    </c:extLst>
                    <c:numCache>
                      <c:formatCode>General</c:formatCode>
                      <c:ptCount val="10"/>
                      <c:pt idx="0">
                        <c:v>9</c:v>
                      </c:pt>
                      <c:pt idx="1">
                        <c:v>2</c:v>
                      </c:pt>
                      <c:pt idx="2">
                        <c:v>4</c:v>
                      </c:pt>
                      <c:pt idx="3">
                        <c:v>3</c:v>
                      </c:pt>
                      <c:pt idx="4">
                        <c:v>2</c:v>
                      </c:pt>
                      <c:pt idx="5">
                        <c:v>1</c:v>
                      </c:pt>
                      <c:pt idx="7">
                        <c:v>3</c:v>
                      </c:pt>
                      <c:pt idx="8">
                        <c:v>1</c:v>
                      </c:pt>
                      <c:pt idx="9">
                        <c:v>5</c:v>
                      </c:pt>
                    </c:numCache>
                  </c:numRef>
                </c:val>
                <c:extLst>
                  <c:ext uri="{02D57815-91ED-43cb-92C2-25804820EDAC}">
                    <c15:categoryFilterExceptions/>
                  </c:ext>
                  <c:ext xmlns:c16="http://schemas.microsoft.com/office/drawing/2014/chart" uri="{C3380CC4-5D6E-409C-BE32-E72D297353CC}">
                    <c16:uniqueId val="{00000029-A511-46B8-8712-1416EE359E9E}"/>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Лист1!$C$155</c15:sqref>
                        </c15:formulaRef>
                      </c:ext>
                    </c:extLst>
                    <c:strCache>
                      <c:ptCount val="1"/>
                      <c:pt idx="0">
                        <c:v>февраль</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B-A511-46B8-8712-1416EE359E9E}"/>
                    </c:ext>
                  </c:extLst>
                </c:dPt>
                <c:dPt>
                  <c:idx val="1"/>
                  <c:bubble3D val="0"/>
                  <c:spPr>
                    <a:solidFill>
                      <a:schemeClr val="accent2"/>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D-A511-46B8-8712-1416EE359E9E}"/>
                    </c:ext>
                  </c:extLst>
                </c:dPt>
                <c:dPt>
                  <c:idx val="2"/>
                  <c:bubble3D val="0"/>
                  <c:spPr>
                    <a:solidFill>
                      <a:schemeClr val="accent3"/>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F-A511-46B8-8712-1416EE359E9E}"/>
                    </c:ext>
                  </c:extLst>
                </c:dPt>
                <c:dPt>
                  <c:idx val="3"/>
                  <c:bubble3D val="0"/>
                  <c:spPr>
                    <a:solidFill>
                      <a:schemeClr val="accent4"/>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1-A511-46B8-8712-1416EE359E9E}"/>
                    </c:ext>
                  </c:extLst>
                </c:dPt>
                <c:dPt>
                  <c:idx val="4"/>
                  <c:bubble3D val="0"/>
                  <c:spPr>
                    <a:solidFill>
                      <a:schemeClr val="accent5"/>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3-A511-46B8-8712-1416EE359E9E}"/>
                    </c:ext>
                  </c:extLst>
                </c:dPt>
                <c:dPt>
                  <c:idx val="5"/>
                  <c:bubble3D val="0"/>
                  <c:spPr>
                    <a:solidFill>
                      <a:schemeClr val="accent6"/>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5-A511-46B8-8712-1416EE359E9E}"/>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7-A511-46B8-8712-1416EE359E9E}"/>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39-A511-46B8-8712-1416EE359E9E}"/>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3B-A511-46B8-8712-1416EE359E9E}"/>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3D-A511-46B8-8712-1416EE359E9E}"/>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Лист1!$A$156:$A$169</c15:sqref>
                        </c15:formulaRef>
                      </c:ext>
                    </c:extLst>
                    <c:strCache>
                      <c:ptCount val="10"/>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Семейное право</c:v>
                      </c:pt>
                      <c:pt idx="7">
                        <c:v>Финансовое право </c:v>
                      </c:pt>
                      <c:pt idx="8">
                        <c:v>Социальное право</c:v>
                      </c:pt>
                      <c:pt idx="9">
                        <c:v>За рамками сферы образования</c:v>
                      </c:pt>
                    </c:strCache>
                  </c:strRef>
                </c:cat>
                <c:val>
                  <c:numRef>
                    <c:extLst>
                      <c:ext xmlns:c15="http://schemas.microsoft.com/office/drawing/2012/chart" uri="{02D57815-91ED-43cb-92C2-25804820EDAC}">
                        <c15:formulaRef>
                          <c15:sqref>Лист1!$C$156:$C$169</c15:sqref>
                        </c15:formulaRef>
                      </c:ext>
                    </c:extLst>
                    <c:numCache>
                      <c:formatCode>General</c:formatCode>
                      <c:ptCount val="10"/>
                      <c:pt idx="0">
                        <c:v>18</c:v>
                      </c:pt>
                      <c:pt idx="1">
                        <c:v>2</c:v>
                      </c:pt>
                      <c:pt idx="2">
                        <c:v>2</c:v>
                      </c:pt>
                      <c:pt idx="3">
                        <c:v>4</c:v>
                      </c:pt>
                      <c:pt idx="4">
                        <c:v>5</c:v>
                      </c:pt>
                      <c:pt idx="5">
                        <c:v>3</c:v>
                      </c:pt>
                      <c:pt idx="7">
                        <c:v>3</c:v>
                      </c:pt>
                      <c:pt idx="8">
                        <c:v>5</c:v>
                      </c:pt>
                      <c:pt idx="9">
                        <c:v>6</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3E-A511-46B8-8712-1416EE359E9E}"/>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Лист1!$D$155</c15:sqref>
                        </c15:formulaRef>
                      </c:ext>
                    </c:extLst>
                    <c:strCache>
                      <c:ptCount val="1"/>
                      <c:pt idx="0">
                        <c:v>март</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0-A511-46B8-8712-1416EE359E9E}"/>
                    </c:ext>
                  </c:extLst>
                </c:dPt>
                <c:dPt>
                  <c:idx val="1"/>
                  <c:bubble3D val="0"/>
                  <c:spPr>
                    <a:solidFill>
                      <a:schemeClr val="accent2"/>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2-A511-46B8-8712-1416EE359E9E}"/>
                    </c:ext>
                  </c:extLst>
                </c:dPt>
                <c:dPt>
                  <c:idx val="2"/>
                  <c:bubble3D val="0"/>
                  <c:spPr>
                    <a:solidFill>
                      <a:schemeClr val="accent3"/>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4-A511-46B8-8712-1416EE359E9E}"/>
                    </c:ext>
                  </c:extLst>
                </c:dPt>
                <c:dPt>
                  <c:idx val="3"/>
                  <c:bubble3D val="0"/>
                  <c:spPr>
                    <a:solidFill>
                      <a:schemeClr val="accent4"/>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6-A511-46B8-8712-1416EE359E9E}"/>
                    </c:ext>
                  </c:extLst>
                </c:dPt>
                <c:dPt>
                  <c:idx val="4"/>
                  <c:bubble3D val="0"/>
                  <c:spPr>
                    <a:solidFill>
                      <a:schemeClr val="accent5"/>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8-A511-46B8-8712-1416EE359E9E}"/>
                    </c:ext>
                  </c:extLst>
                </c:dPt>
                <c:dPt>
                  <c:idx val="5"/>
                  <c:bubble3D val="0"/>
                  <c:spPr>
                    <a:solidFill>
                      <a:schemeClr val="accent6"/>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A-A511-46B8-8712-1416EE359E9E}"/>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C-A511-46B8-8712-1416EE359E9E}"/>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4E-A511-46B8-8712-1416EE359E9E}"/>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50-A511-46B8-8712-1416EE359E9E}"/>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52-A511-46B8-8712-1416EE359E9E}"/>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Лист1!$A$156:$A$169</c15:sqref>
                        </c15:formulaRef>
                      </c:ext>
                    </c:extLst>
                    <c:strCache>
                      <c:ptCount val="10"/>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Семейное право</c:v>
                      </c:pt>
                      <c:pt idx="7">
                        <c:v>Финансовое право </c:v>
                      </c:pt>
                      <c:pt idx="8">
                        <c:v>Социальное право</c:v>
                      </c:pt>
                      <c:pt idx="9">
                        <c:v>За рамками сферы образования</c:v>
                      </c:pt>
                    </c:strCache>
                  </c:strRef>
                </c:cat>
                <c:val>
                  <c:numRef>
                    <c:extLst>
                      <c:ext xmlns:c15="http://schemas.microsoft.com/office/drawing/2012/chart" uri="{02D57815-91ED-43cb-92C2-25804820EDAC}">
                        <c15:formulaRef>
                          <c15:sqref>Лист1!$D$156:$D$169</c15:sqref>
                        </c15:formulaRef>
                      </c:ext>
                    </c:extLst>
                    <c:numCache>
                      <c:formatCode>General</c:formatCode>
                      <c:ptCount val="10"/>
                      <c:pt idx="0">
                        <c:v>20</c:v>
                      </c:pt>
                      <c:pt idx="1">
                        <c:v>6</c:v>
                      </c:pt>
                      <c:pt idx="2">
                        <c:v>4</c:v>
                      </c:pt>
                      <c:pt idx="3">
                        <c:v>6</c:v>
                      </c:pt>
                      <c:pt idx="4">
                        <c:v>4</c:v>
                      </c:pt>
                      <c:pt idx="5">
                        <c:v>2</c:v>
                      </c:pt>
                      <c:pt idx="7">
                        <c:v>2</c:v>
                      </c:pt>
                      <c:pt idx="8">
                        <c:v>7</c:v>
                      </c:pt>
                      <c:pt idx="9">
                        <c:v>3</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53-A511-46B8-8712-1416EE359E9E}"/>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Лист1!$E$155</c15:sqref>
                        </c15:formulaRef>
                      </c:ext>
                    </c:extLst>
                    <c:strCache>
                      <c:ptCount val="1"/>
                    </c:strCache>
                  </c:strRef>
                </c:tx>
                <c:dPt>
                  <c:idx val="0"/>
                  <c:bubble3D val="0"/>
                  <c:spPr>
                    <a:solidFill>
                      <a:schemeClr val="accent1"/>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55-A511-46B8-8712-1416EE359E9E}"/>
                    </c:ext>
                  </c:extLst>
                </c:dPt>
                <c:dPt>
                  <c:idx val="1"/>
                  <c:bubble3D val="0"/>
                  <c:spPr>
                    <a:solidFill>
                      <a:schemeClr val="accent2"/>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57-A511-46B8-8712-1416EE359E9E}"/>
                    </c:ext>
                  </c:extLst>
                </c:dPt>
                <c:dPt>
                  <c:idx val="2"/>
                  <c:bubble3D val="0"/>
                  <c:spPr>
                    <a:solidFill>
                      <a:schemeClr val="accent3"/>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59-A511-46B8-8712-1416EE359E9E}"/>
                    </c:ext>
                  </c:extLst>
                </c:dPt>
                <c:dPt>
                  <c:idx val="3"/>
                  <c:bubble3D val="0"/>
                  <c:spPr>
                    <a:solidFill>
                      <a:schemeClr val="accent4"/>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5B-A511-46B8-8712-1416EE359E9E}"/>
                    </c:ext>
                  </c:extLst>
                </c:dPt>
                <c:dPt>
                  <c:idx val="4"/>
                  <c:bubble3D val="0"/>
                  <c:spPr>
                    <a:solidFill>
                      <a:schemeClr val="accent5"/>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5D-A511-46B8-8712-1416EE359E9E}"/>
                    </c:ext>
                  </c:extLst>
                </c:dPt>
                <c:dPt>
                  <c:idx val="5"/>
                  <c:bubble3D val="0"/>
                  <c:spPr>
                    <a:solidFill>
                      <a:schemeClr val="accent6"/>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5F-A511-46B8-8712-1416EE359E9E}"/>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61-A511-46B8-8712-1416EE359E9E}"/>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63-A511-46B8-8712-1416EE359E9E}"/>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65-A511-46B8-8712-1416EE359E9E}"/>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67-A511-46B8-8712-1416EE359E9E}"/>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Лист1!$A$156:$A$169</c15:sqref>
                        </c15:formulaRef>
                      </c:ext>
                    </c:extLst>
                    <c:strCache>
                      <c:ptCount val="10"/>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Семейное право</c:v>
                      </c:pt>
                      <c:pt idx="7">
                        <c:v>Финансовое право </c:v>
                      </c:pt>
                      <c:pt idx="8">
                        <c:v>Социальное право</c:v>
                      </c:pt>
                      <c:pt idx="9">
                        <c:v>За рамками сферы образования</c:v>
                      </c:pt>
                    </c:strCache>
                  </c:strRef>
                </c:cat>
                <c:val>
                  <c:numRef>
                    <c:extLst>
                      <c:ext xmlns:c15="http://schemas.microsoft.com/office/drawing/2012/chart" uri="{02D57815-91ED-43cb-92C2-25804820EDAC}">
                        <c15:formulaRef>
                          <c15:sqref>Лист1!$E$156:$E$169</c15:sqref>
                        </c15:formulaRef>
                      </c:ext>
                    </c:extLst>
                    <c:numCache>
                      <c:formatCode>General</c:formatCode>
                      <c:ptCount val="10"/>
                      <c:pt idx="0">
                        <c:v>47</c:v>
                      </c:pt>
                      <c:pt idx="1">
                        <c:v>10</c:v>
                      </c:pt>
                      <c:pt idx="2">
                        <c:v>10</c:v>
                      </c:pt>
                      <c:pt idx="3">
                        <c:v>13</c:v>
                      </c:pt>
                      <c:pt idx="4">
                        <c:v>11</c:v>
                      </c:pt>
                      <c:pt idx="5">
                        <c:v>6</c:v>
                      </c:pt>
                      <c:pt idx="7">
                        <c:v>8</c:v>
                      </c:pt>
                      <c:pt idx="8">
                        <c:v>13</c:v>
                      </c:pt>
                      <c:pt idx="9">
                        <c:v>14</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68-A511-46B8-8712-1416EE359E9E}"/>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Лист1!$F$155</c15:sqref>
                        </c15:formulaRef>
                      </c:ext>
                    </c:extLst>
                    <c:strCache>
                      <c:ptCount val="1"/>
                      <c:pt idx="0">
                        <c:v>апрель</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6A-A511-46B8-8712-1416EE359E9E}"/>
                    </c:ext>
                  </c:extLst>
                </c:dPt>
                <c:dPt>
                  <c:idx val="1"/>
                  <c:bubble3D val="0"/>
                  <c:spPr>
                    <a:solidFill>
                      <a:schemeClr val="accent2"/>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6C-A511-46B8-8712-1416EE359E9E}"/>
                    </c:ext>
                  </c:extLst>
                </c:dPt>
                <c:dPt>
                  <c:idx val="2"/>
                  <c:bubble3D val="0"/>
                  <c:spPr>
                    <a:solidFill>
                      <a:schemeClr val="accent3"/>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6E-A511-46B8-8712-1416EE359E9E}"/>
                    </c:ext>
                  </c:extLst>
                </c:dPt>
                <c:dPt>
                  <c:idx val="3"/>
                  <c:bubble3D val="0"/>
                  <c:spPr>
                    <a:solidFill>
                      <a:schemeClr val="accent4"/>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70-A511-46B8-8712-1416EE359E9E}"/>
                    </c:ext>
                  </c:extLst>
                </c:dPt>
                <c:dPt>
                  <c:idx val="4"/>
                  <c:bubble3D val="0"/>
                  <c:spPr>
                    <a:solidFill>
                      <a:schemeClr val="accent5"/>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72-A511-46B8-8712-1416EE359E9E}"/>
                    </c:ext>
                  </c:extLst>
                </c:dPt>
                <c:dPt>
                  <c:idx val="5"/>
                  <c:bubble3D val="0"/>
                  <c:spPr>
                    <a:solidFill>
                      <a:schemeClr val="accent6"/>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74-A511-46B8-8712-1416EE359E9E}"/>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76-A511-46B8-8712-1416EE359E9E}"/>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78-A511-46B8-8712-1416EE359E9E}"/>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7A-A511-46B8-8712-1416EE359E9E}"/>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7C-A511-46B8-8712-1416EE359E9E}"/>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Лист1!$A$156:$A$169</c15:sqref>
                        </c15:formulaRef>
                      </c:ext>
                    </c:extLst>
                    <c:strCache>
                      <c:ptCount val="10"/>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Семейное право</c:v>
                      </c:pt>
                      <c:pt idx="7">
                        <c:v>Финансовое право </c:v>
                      </c:pt>
                      <c:pt idx="8">
                        <c:v>Социальное право</c:v>
                      </c:pt>
                      <c:pt idx="9">
                        <c:v>За рамками сферы образования</c:v>
                      </c:pt>
                    </c:strCache>
                  </c:strRef>
                </c:cat>
                <c:val>
                  <c:numRef>
                    <c:extLst>
                      <c:ext xmlns:c15="http://schemas.microsoft.com/office/drawing/2012/chart" uri="{02D57815-91ED-43cb-92C2-25804820EDAC}">
                        <c15:formulaRef>
                          <c15:sqref>Лист1!$F$156:$F$169</c15:sqref>
                        </c15:formulaRef>
                      </c:ext>
                    </c:extLst>
                    <c:numCache>
                      <c:formatCode>General</c:formatCode>
                      <c:ptCount val="10"/>
                      <c:pt idx="0">
                        <c:v>50</c:v>
                      </c:pt>
                      <c:pt idx="1">
                        <c:v>5</c:v>
                      </c:pt>
                      <c:pt idx="2">
                        <c:v>11</c:v>
                      </c:pt>
                      <c:pt idx="3">
                        <c:v>3</c:v>
                      </c:pt>
                      <c:pt idx="4">
                        <c:v>1</c:v>
                      </c:pt>
                      <c:pt idx="5">
                        <c:v>2</c:v>
                      </c:pt>
                      <c:pt idx="6">
                        <c:v>1</c:v>
                      </c:pt>
                      <c:pt idx="7">
                        <c:v>1</c:v>
                      </c:pt>
                      <c:pt idx="8">
                        <c:v>2</c:v>
                      </c:pt>
                      <c:pt idx="9">
                        <c:v>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7D-A511-46B8-8712-1416EE359E9E}"/>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Лист1!$G$155</c15:sqref>
                        </c15:formulaRef>
                      </c:ext>
                    </c:extLst>
                    <c:strCache>
                      <c:ptCount val="1"/>
                      <c:pt idx="0">
                        <c:v>май</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7F-A511-46B8-8712-1416EE359E9E}"/>
                    </c:ext>
                  </c:extLst>
                </c:dPt>
                <c:dPt>
                  <c:idx val="1"/>
                  <c:bubble3D val="0"/>
                  <c:spPr>
                    <a:solidFill>
                      <a:schemeClr val="accent2"/>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81-A511-46B8-8712-1416EE359E9E}"/>
                    </c:ext>
                  </c:extLst>
                </c:dPt>
                <c:dPt>
                  <c:idx val="2"/>
                  <c:bubble3D val="0"/>
                  <c:spPr>
                    <a:solidFill>
                      <a:schemeClr val="accent3"/>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83-A511-46B8-8712-1416EE359E9E}"/>
                    </c:ext>
                  </c:extLst>
                </c:dPt>
                <c:dPt>
                  <c:idx val="3"/>
                  <c:bubble3D val="0"/>
                  <c:spPr>
                    <a:solidFill>
                      <a:schemeClr val="accent4"/>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85-A511-46B8-8712-1416EE359E9E}"/>
                    </c:ext>
                  </c:extLst>
                </c:dPt>
                <c:dPt>
                  <c:idx val="4"/>
                  <c:bubble3D val="0"/>
                  <c:spPr>
                    <a:solidFill>
                      <a:schemeClr val="accent5"/>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87-A511-46B8-8712-1416EE359E9E}"/>
                    </c:ext>
                  </c:extLst>
                </c:dPt>
                <c:dPt>
                  <c:idx val="5"/>
                  <c:bubble3D val="0"/>
                  <c:spPr>
                    <a:solidFill>
                      <a:schemeClr val="accent6"/>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89-A511-46B8-8712-1416EE359E9E}"/>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8B-A511-46B8-8712-1416EE359E9E}"/>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8D-A511-46B8-8712-1416EE359E9E}"/>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8F-A511-46B8-8712-1416EE359E9E}"/>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91-A511-46B8-8712-1416EE359E9E}"/>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Лист1!$A$156:$A$169</c15:sqref>
                        </c15:formulaRef>
                      </c:ext>
                    </c:extLst>
                    <c:strCache>
                      <c:ptCount val="10"/>
                      <c:pt idx="0">
                        <c:v>Образовательное право </c:v>
                      </c:pt>
                      <c:pt idx="1">
                        <c:v>Гражданское право</c:v>
                      </c:pt>
                      <c:pt idx="2">
                        <c:v>Трудовое право</c:v>
                      </c:pt>
                      <c:pt idx="3">
                        <c:v>Административное право</c:v>
                      </c:pt>
                      <c:pt idx="4">
                        <c:v>Информационное право</c:v>
                      </c:pt>
                      <c:pt idx="5">
                        <c:v>Медицинское право</c:v>
                      </c:pt>
                      <c:pt idx="6">
                        <c:v>Семейное право</c:v>
                      </c:pt>
                      <c:pt idx="7">
                        <c:v>Финансовое право </c:v>
                      </c:pt>
                      <c:pt idx="8">
                        <c:v>Социальное право</c:v>
                      </c:pt>
                      <c:pt idx="9">
                        <c:v>За рамками сферы образования</c:v>
                      </c:pt>
                    </c:strCache>
                  </c:strRef>
                </c:cat>
                <c:val>
                  <c:numRef>
                    <c:extLst>
                      <c:ext xmlns:c15="http://schemas.microsoft.com/office/drawing/2012/chart" uri="{02D57815-91ED-43cb-92C2-25804820EDAC}">
                        <c15:formulaRef>
                          <c15:sqref>Лист1!$G$156:$G$169</c15:sqref>
                        </c15:formulaRef>
                      </c:ext>
                    </c:extLst>
                    <c:numCache>
                      <c:formatCode>General</c:formatCode>
                      <c:ptCount val="10"/>
                      <c:pt idx="0">
                        <c:v>25</c:v>
                      </c:pt>
                      <c:pt idx="1">
                        <c:v>6</c:v>
                      </c:pt>
                      <c:pt idx="2">
                        <c:v>5</c:v>
                      </c:pt>
                      <c:pt idx="3">
                        <c:v>4</c:v>
                      </c:pt>
                      <c:pt idx="5">
                        <c:v>5</c:v>
                      </c:pt>
                      <c:pt idx="6">
                        <c:v>3</c:v>
                      </c:pt>
                      <c:pt idx="7">
                        <c:v>1</c:v>
                      </c:pt>
                      <c:pt idx="8">
                        <c:v>2</c:v>
                      </c:pt>
                      <c:pt idx="9">
                        <c:v>6</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92-A511-46B8-8712-1416EE359E9E}"/>
                  </c:ext>
                </c:extLst>
              </c15:ser>
            </c15:filteredPieSeries>
          </c:ext>
        </c:extLst>
      </c:ofPieChart>
      <c:spPr>
        <a:noFill/>
        <a:ln>
          <a:noFill/>
        </a:ln>
        <a:effectLst/>
      </c:spPr>
    </c:plotArea>
    <c:legend>
      <c:legendPos val="r"/>
      <c:layout>
        <c:manualLayout>
          <c:xMode val="edge"/>
          <c:yMode val="edge"/>
          <c:x val="0.79769122065772724"/>
          <c:y val="0.28549146235094375"/>
          <c:w val="0.19049395464911148"/>
          <c:h val="0.52965454188252548"/>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2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w="9525" cap="flat" cmpd="sng" algn="ctr">
      <a:noFill/>
      <a:round/>
    </a:ln>
    <a:effectLst/>
  </c:spPr>
  <c:txPr>
    <a:bodyPr/>
    <a:lstStyle/>
    <a:p>
      <a:pPr>
        <a:defRPr/>
      </a:pPr>
      <a:endParaRPr lang="ru-RU"/>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ru-RU" dirty="0">
                <a:solidFill>
                  <a:schemeClr val="bg1"/>
                </a:solidFill>
                <a:latin typeface="Times New Roman" panose="02020603050405020304" pitchFamily="18" charset="0"/>
                <a:cs typeface="Times New Roman" panose="02020603050405020304" pitchFamily="18" charset="0"/>
              </a:rPr>
              <a:t>КОЛИЧЕСТВО ВОПРОСОВ В ОБРАЩЕНИЯХ ГРАЖДАН, ПОСТУПИВШИХ  В АПРЕЛЕ-МАЕ  2022Г.  </a:t>
            </a:r>
          </a:p>
        </c:rich>
      </c:tx>
      <c:layout>
        <c:manualLayout>
          <c:xMode val="edge"/>
          <c:yMode val="edge"/>
          <c:x val="0.14718398614717521"/>
          <c:y val="7.5952367743593516E-4"/>
        </c:manualLayout>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ru-RU"/>
        </a:p>
      </c:txPr>
    </c:title>
    <c:autoTitleDeleted val="0"/>
    <c:plotArea>
      <c:layout>
        <c:manualLayout>
          <c:layoutTarget val="inner"/>
          <c:xMode val="edge"/>
          <c:yMode val="edge"/>
          <c:x val="3.4904091905087233E-2"/>
          <c:y val="0.13569095251995739"/>
          <c:w val="0.9550346662267184"/>
          <c:h val="0.72110290564552482"/>
        </c:manualLayout>
      </c:layout>
      <c:barChart>
        <c:barDir val="col"/>
        <c:grouping val="clustered"/>
        <c:varyColors val="0"/>
        <c:ser>
          <c:idx val="0"/>
          <c:order val="0"/>
          <c:tx>
            <c:strRef>
              <c:f>Лист1!$A$147</c:f>
              <c:strCache>
                <c:ptCount val="1"/>
                <c:pt idx="0">
                  <c:v>один вопрос</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Лист1!$B$146:$G$146</c:f>
              <c:strCache>
                <c:ptCount val="2"/>
                <c:pt idx="0">
                  <c:v>апрель</c:v>
                </c:pt>
                <c:pt idx="1">
                  <c:v>май</c:v>
                </c:pt>
              </c:strCache>
            </c:strRef>
          </c:cat>
          <c:val>
            <c:numRef>
              <c:f>Лист1!$B$147:$G$147</c:f>
              <c:numCache>
                <c:formatCode>General</c:formatCode>
                <c:ptCount val="2"/>
                <c:pt idx="0">
                  <c:v>53</c:v>
                </c:pt>
                <c:pt idx="1">
                  <c:v>35</c:v>
                </c:pt>
              </c:numCache>
            </c:numRef>
          </c:val>
          <c:extLst>
            <c:ext xmlns:c16="http://schemas.microsoft.com/office/drawing/2014/chart" uri="{C3380CC4-5D6E-409C-BE32-E72D297353CC}">
              <c16:uniqueId val="{00000000-00B7-4C44-985B-1AD232352FD8}"/>
            </c:ext>
          </c:extLst>
        </c:ser>
        <c:ser>
          <c:idx val="1"/>
          <c:order val="1"/>
          <c:tx>
            <c:strRef>
              <c:f>Лист1!$A$148</c:f>
              <c:strCache>
                <c:ptCount val="1"/>
                <c:pt idx="0">
                  <c:v>два, три вопроса</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Лист1!$B$146:$G$146</c:f>
              <c:strCache>
                <c:ptCount val="2"/>
                <c:pt idx="0">
                  <c:v>апрель</c:v>
                </c:pt>
                <c:pt idx="1">
                  <c:v>май</c:v>
                </c:pt>
              </c:strCache>
            </c:strRef>
          </c:cat>
          <c:val>
            <c:numRef>
              <c:f>Лист1!$B$148:$G$148</c:f>
              <c:numCache>
                <c:formatCode>General</c:formatCode>
                <c:ptCount val="2"/>
                <c:pt idx="0">
                  <c:v>21</c:v>
                </c:pt>
                <c:pt idx="1">
                  <c:v>15</c:v>
                </c:pt>
              </c:numCache>
            </c:numRef>
          </c:val>
          <c:extLst>
            <c:ext xmlns:c16="http://schemas.microsoft.com/office/drawing/2014/chart" uri="{C3380CC4-5D6E-409C-BE32-E72D297353CC}">
              <c16:uniqueId val="{00000001-00B7-4C44-985B-1AD232352FD8}"/>
            </c:ext>
          </c:extLst>
        </c:ser>
        <c:ser>
          <c:idx val="2"/>
          <c:order val="2"/>
          <c:tx>
            <c:strRef>
              <c:f>Лист1!$A$149</c:f>
              <c:strCache>
                <c:ptCount val="1"/>
                <c:pt idx="0">
                  <c:v>четыре, пять вопросов</c:v>
                </c:pt>
              </c:strCache>
            </c:strRef>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Лист1!$B$146:$G$146</c:f>
              <c:strCache>
                <c:ptCount val="2"/>
                <c:pt idx="0">
                  <c:v>апрель</c:v>
                </c:pt>
                <c:pt idx="1">
                  <c:v>май</c:v>
                </c:pt>
              </c:strCache>
            </c:strRef>
          </c:cat>
          <c:val>
            <c:numRef>
              <c:f>Лист1!$B$149:$G$149</c:f>
              <c:numCache>
                <c:formatCode>General</c:formatCode>
                <c:ptCount val="2"/>
                <c:pt idx="0">
                  <c:v>2</c:v>
                </c:pt>
                <c:pt idx="1">
                  <c:v>3</c:v>
                </c:pt>
              </c:numCache>
            </c:numRef>
          </c:val>
          <c:extLst>
            <c:ext xmlns:c16="http://schemas.microsoft.com/office/drawing/2014/chart" uri="{C3380CC4-5D6E-409C-BE32-E72D297353CC}">
              <c16:uniqueId val="{00000002-00B7-4C44-985B-1AD232352FD8}"/>
            </c:ext>
          </c:extLst>
        </c:ser>
        <c:ser>
          <c:idx val="3"/>
          <c:order val="3"/>
          <c:tx>
            <c:strRef>
              <c:f>Лист1!$A$150</c:f>
              <c:strCache>
                <c:ptCount val="1"/>
                <c:pt idx="0">
                  <c:v>более пяти вопросов</c:v>
                </c:pt>
              </c:strCache>
            </c:strRef>
          </c:tx>
          <c:spPr>
            <a:solidFill>
              <a:schemeClr val="accent4">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Лист1!$B$146:$G$146</c:f>
              <c:strCache>
                <c:ptCount val="2"/>
                <c:pt idx="0">
                  <c:v>апрель</c:v>
                </c:pt>
                <c:pt idx="1">
                  <c:v>май</c:v>
                </c:pt>
              </c:strCache>
            </c:strRef>
          </c:cat>
          <c:val>
            <c:numRef>
              <c:f>Лист1!$B$150:$G$150</c:f>
              <c:numCache>
                <c:formatCode>General</c:formatCode>
                <c:ptCount val="2"/>
                <c:pt idx="0">
                  <c:v>2</c:v>
                </c:pt>
                <c:pt idx="1">
                  <c:v>4</c:v>
                </c:pt>
              </c:numCache>
            </c:numRef>
          </c:val>
          <c:extLst>
            <c:ext xmlns:c16="http://schemas.microsoft.com/office/drawing/2014/chart" uri="{C3380CC4-5D6E-409C-BE32-E72D297353CC}">
              <c16:uniqueId val="{00000003-00B7-4C44-985B-1AD232352FD8}"/>
            </c:ext>
          </c:extLst>
        </c:ser>
        <c:dLbls>
          <c:dLblPos val="inEnd"/>
          <c:showLegendKey val="0"/>
          <c:showVal val="1"/>
          <c:showCatName val="0"/>
          <c:showSerName val="0"/>
          <c:showPercent val="0"/>
          <c:showBubbleSize val="0"/>
        </c:dLbls>
        <c:gapWidth val="65"/>
        <c:axId val="998607695"/>
        <c:axId val="865035039"/>
      </c:barChart>
      <c:catAx>
        <c:axId val="998607695"/>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400" b="0" i="0" u="none" strike="noStrike" kern="1200" cap="all" baseline="0">
                <a:solidFill>
                  <a:schemeClr val="bg1"/>
                </a:solidFill>
                <a:latin typeface="Times New Roman" panose="02020603050405020304" pitchFamily="18" charset="0"/>
                <a:ea typeface="+mn-ea"/>
                <a:cs typeface="Times New Roman" panose="02020603050405020304" pitchFamily="18" charset="0"/>
              </a:defRPr>
            </a:pPr>
            <a:endParaRPr lang="ru-RU"/>
          </a:p>
        </c:txPr>
        <c:crossAx val="865035039"/>
        <c:crosses val="autoZero"/>
        <c:auto val="1"/>
        <c:lblAlgn val="ctr"/>
        <c:lblOffset val="100"/>
        <c:noMultiLvlLbl val="0"/>
      </c:catAx>
      <c:valAx>
        <c:axId val="865035039"/>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998607695"/>
        <c:crosses val="autoZero"/>
        <c:crossBetween val="between"/>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w="9525" cap="flat" cmpd="sng" algn="ctr">
      <a:noFill/>
      <a:round/>
    </a:ln>
    <a:effectLst/>
  </c:spPr>
  <c:txPr>
    <a:bodyPr/>
    <a:lstStyle/>
    <a:p>
      <a:pPr>
        <a:defRPr/>
      </a:pPr>
      <a:endParaRPr lang="ru-RU"/>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1" i="0" u="none" strike="noStrike" kern="1200" baseline="0">
                <a:solidFill>
                  <a:schemeClr val="tx1">
                    <a:lumMod val="65000"/>
                    <a:lumOff val="35000"/>
                  </a:schemeClr>
                </a:solidFill>
                <a:latin typeface="+mn-lt"/>
                <a:ea typeface="+mn-ea"/>
                <a:cs typeface="+mn-cs"/>
              </a:defRPr>
            </a:pPr>
            <a:r>
              <a:rPr lang="ru-RU" sz="2400" dirty="0">
                <a:solidFill>
                  <a:schemeClr val="bg1"/>
                </a:solidFill>
                <a:latin typeface="Times New Roman" panose="02020603050405020304" pitchFamily="18" charset="0"/>
                <a:cs typeface="Times New Roman" panose="02020603050405020304" pitchFamily="18" charset="0"/>
              </a:rPr>
              <a:t>ДИНАМИКА ОБРАЩЕНИЙ ГРАЖДАН</a:t>
            </a:r>
          </a:p>
        </c:rich>
      </c:tx>
      <c:overlay val="0"/>
      <c:spPr>
        <a:noFill/>
        <a:ln>
          <a:noFill/>
        </a:ln>
        <a:effectLst/>
      </c:spPr>
      <c:txPr>
        <a:bodyPr rot="0" spcFirstLastPara="1" vertOverflow="ellipsis" vert="horz" wrap="square" anchor="ctr" anchorCtr="1"/>
        <a:lstStyle/>
        <a:p>
          <a:pPr>
            <a:defRPr sz="2400" b="1" i="0" u="none" strike="noStrike" kern="1200" baseline="0">
              <a:solidFill>
                <a:schemeClr val="tx1">
                  <a:lumMod val="65000"/>
                  <a:lumOff val="35000"/>
                </a:schemeClr>
              </a:solidFill>
              <a:latin typeface="+mn-lt"/>
              <a:ea typeface="+mn-ea"/>
              <a:cs typeface="+mn-cs"/>
            </a:defRPr>
          </a:pPr>
          <a:endParaRPr lang="ru-RU"/>
        </a:p>
      </c:txPr>
    </c:title>
    <c:autoTitleDeleted val="0"/>
    <c:plotArea>
      <c:layout/>
      <c:barChart>
        <c:barDir val="col"/>
        <c:grouping val="clustered"/>
        <c:varyColors val="0"/>
        <c:ser>
          <c:idx val="0"/>
          <c:order val="0"/>
          <c:tx>
            <c:strRef>
              <c:f>Лист4!$F$73</c:f>
              <c:strCache>
                <c:ptCount val="1"/>
                <c:pt idx="0">
                  <c:v>Количество обращений граждан в 2021г.</c:v>
                </c:pt>
              </c:strCache>
            </c:strRef>
          </c:tx>
          <c:spPr>
            <a:solidFill>
              <a:schemeClr val="accent1">
                <a:lumMod val="40000"/>
                <a:lumOff val="60000"/>
              </a:schemeClr>
            </a:solidFill>
            <a:ln>
              <a:noFill/>
            </a:ln>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Лист4!$G$72:$K$72</c:f>
              <c:strCache>
                <c:ptCount val="5"/>
                <c:pt idx="0">
                  <c:v>январь</c:v>
                </c:pt>
                <c:pt idx="1">
                  <c:v>февраль</c:v>
                </c:pt>
                <c:pt idx="2">
                  <c:v>март</c:v>
                </c:pt>
                <c:pt idx="3">
                  <c:v>апрель</c:v>
                </c:pt>
                <c:pt idx="4">
                  <c:v>май</c:v>
                </c:pt>
              </c:strCache>
            </c:strRef>
          </c:cat>
          <c:val>
            <c:numRef>
              <c:f>Лист4!$G$73:$K$73</c:f>
              <c:numCache>
                <c:formatCode>General</c:formatCode>
                <c:ptCount val="5"/>
                <c:pt idx="0">
                  <c:v>27</c:v>
                </c:pt>
                <c:pt idx="1">
                  <c:v>35</c:v>
                </c:pt>
                <c:pt idx="2">
                  <c:v>36</c:v>
                </c:pt>
                <c:pt idx="3">
                  <c:v>38</c:v>
                </c:pt>
                <c:pt idx="4">
                  <c:v>46</c:v>
                </c:pt>
              </c:numCache>
            </c:numRef>
          </c:val>
          <c:extLst>
            <c:ext xmlns:c16="http://schemas.microsoft.com/office/drawing/2014/chart" uri="{C3380CC4-5D6E-409C-BE32-E72D297353CC}">
              <c16:uniqueId val="{00000000-FC8C-4562-A15A-4A6F6C477D9B}"/>
            </c:ext>
          </c:extLst>
        </c:ser>
        <c:ser>
          <c:idx val="1"/>
          <c:order val="1"/>
          <c:tx>
            <c:strRef>
              <c:f>Лист4!$F$74</c:f>
              <c:strCache>
                <c:ptCount val="1"/>
                <c:pt idx="0">
                  <c:v>Количество обращений граждан в 2022г.</c:v>
                </c:pt>
              </c:strCache>
            </c:strRef>
          </c:tx>
          <c:spPr>
            <a:gradFill rotWithShape="1">
              <a:gsLst>
                <a:gs pos="0">
                  <a:schemeClr val="accent2">
                    <a:tint val="98000"/>
                    <a:hueMod val="94000"/>
                    <a:satMod val="130000"/>
                    <a:lumMod val="128000"/>
                  </a:schemeClr>
                </a:gs>
                <a:gs pos="100000">
                  <a:schemeClr val="accent2">
                    <a:shade val="94000"/>
                    <a:lumMod val="88000"/>
                  </a:schemeClr>
                </a:gs>
              </a:gsLst>
              <a:lin ang="5400000" scaled="0"/>
            </a:gradFill>
            <a:ln>
              <a:noFill/>
            </a:ln>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ru-RU"/>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Лист4!$G$72:$K$72</c:f>
              <c:strCache>
                <c:ptCount val="5"/>
                <c:pt idx="0">
                  <c:v>январь</c:v>
                </c:pt>
                <c:pt idx="1">
                  <c:v>февраль</c:v>
                </c:pt>
                <c:pt idx="2">
                  <c:v>март</c:v>
                </c:pt>
                <c:pt idx="3">
                  <c:v>апрель</c:v>
                </c:pt>
                <c:pt idx="4">
                  <c:v>май</c:v>
                </c:pt>
              </c:strCache>
            </c:strRef>
          </c:cat>
          <c:val>
            <c:numRef>
              <c:f>Лист4!$G$74:$K$74</c:f>
              <c:numCache>
                <c:formatCode>General</c:formatCode>
                <c:ptCount val="5"/>
                <c:pt idx="0">
                  <c:v>49</c:v>
                </c:pt>
                <c:pt idx="1">
                  <c:v>54</c:v>
                </c:pt>
                <c:pt idx="2">
                  <c:v>64</c:v>
                </c:pt>
                <c:pt idx="3">
                  <c:v>78</c:v>
                </c:pt>
                <c:pt idx="4">
                  <c:v>57</c:v>
                </c:pt>
              </c:numCache>
            </c:numRef>
          </c:val>
          <c:extLst>
            <c:ext xmlns:c16="http://schemas.microsoft.com/office/drawing/2014/chart" uri="{C3380CC4-5D6E-409C-BE32-E72D297353CC}">
              <c16:uniqueId val="{00000001-FC8C-4562-A15A-4A6F6C477D9B}"/>
            </c:ext>
          </c:extLst>
        </c:ser>
        <c:dLbls>
          <c:dLblPos val="inEnd"/>
          <c:showLegendKey val="0"/>
          <c:showVal val="1"/>
          <c:showCatName val="0"/>
          <c:showSerName val="0"/>
          <c:showPercent val="0"/>
          <c:showBubbleSize val="0"/>
        </c:dLbls>
        <c:gapWidth val="100"/>
        <c:overlap val="-24"/>
        <c:axId val="1055859695"/>
        <c:axId val="996681327"/>
      </c:barChart>
      <c:catAx>
        <c:axId val="105585969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crossAx val="996681327"/>
        <c:crosses val="autoZero"/>
        <c:auto val="1"/>
        <c:lblAlgn val="ctr"/>
        <c:lblOffset val="100"/>
        <c:noMultiLvlLbl val="0"/>
      </c:catAx>
      <c:valAx>
        <c:axId val="99668132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ru-RU"/>
          </a:p>
        </c:txPr>
        <c:crossAx val="105585969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1" i="0" u="none" strike="noStrike" kern="1200" baseline="0">
                <a:solidFill>
                  <a:schemeClr val="bg1"/>
                </a:solidFill>
                <a:latin typeface="Times New Roman" panose="02020603050405020304" pitchFamily="18" charset="0"/>
                <a:ea typeface="+mn-ea"/>
                <a:cs typeface="Times New Roman" panose="02020603050405020304" pitchFamily="18" charset="0"/>
              </a:defRPr>
            </a:pPr>
            <a:r>
              <a:rPr lang="ru-RU" sz="2400" dirty="0">
                <a:solidFill>
                  <a:schemeClr val="bg1"/>
                </a:solidFill>
                <a:latin typeface="Times New Roman" panose="02020603050405020304" pitchFamily="18" charset="0"/>
                <a:cs typeface="Times New Roman" panose="02020603050405020304" pitchFamily="18" charset="0"/>
              </a:rPr>
              <a:t>СУБЪЕКТЫ ОБРАЩЕНИЙ В АПРЕЛЕ- МАЕ 2022Г.</a:t>
            </a:r>
          </a:p>
        </c:rich>
      </c:tx>
      <c:layout>
        <c:manualLayout>
          <c:xMode val="edge"/>
          <c:yMode val="edge"/>
          <c:x val="0.20975979625909322"/>
          <c:y val="1.6682862398240288E-2"/>
        </c:manualLayout>
      </c:layout>
      <c:overlay val="0"/>
      <c:spPr>
        <a:noFill/>
        <a:ln>
          <a:noFill/>
        </a:ln>
        <a:effectLst/>
      </c:spPr>
      <c:txPr>
        <a:bodyPr rot="0" spcFirstLastPara="1" vertOverflow="ellipsis" vert="horz" wrap="square" anchor="ctr" anchorCtr="1"/>
        <a:lstStyle/>
        <a:p>
          <a:pPr>
            <a:defRPr sz="24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manualLayout>
          <c:layoutTarget val="inner"/>
          <c:xMode val="edge"/>
          <c:yMode val="edge"/>
          <c:x val="1.3815725321623559E-2"/>
          <c:y val="9.9252686581231583E-2"/>
          <c:w val="0.97236854935675288"/>
          <c:h val="0.5692100697494713"/>
        </c:manualLayout>
      </c:layout>
      <c:barChart>
        <c:barDir val="col"/>
        <c:grouping val="clustered"/>
        <c:varyColors val="0"/>
        <c:ser>
          <c:idx val="0"/>
          <c:order val="0"/>
          <c:tx>
            <c:strRef>
              <c:f>Лист1!$A$98</c:f>
              <c:strCache>
                <c:ptCount val="1"/>
                <c:pt idx="0">
                  <c:v>Обучающиеся</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Лист1!$B$97:$G$97</c:f>
              <c:strCache>
                <c:ptCount val="2"/>
                <c:pt idx="0">
                  <c:v>апрель</c:v>
                </c:pt>
                <c:pt idx="1">
                  <c:v>май</c:v>
                </c:pt>
              </c:strCache>
            </c:strRef>
          </c:cat>
          <c:val>
            <c:numRef>
              <c:f>Лист1!$B$98:$G$98</c:f>
              <c:numCache>
                <c:formatCode>General</c:formatCode>
                <c:ptCount val="2"/>
                <c:pt idx="0">
                  <c:v>7</c:v>
                </c:pt>
                <c:pt idx="1">
                  <c:v>3</c:v>
                </c:pt>
              </c:numCache>
            </c:numRef>
          </c:val>
          <c:extLst>
            <c:ext xmlns:c16="http://schemas.microsoft.com/office/drawing/2014/chart" uri="{C3380CC4-5D6E-409C-BE32-E72D297353CC}">
              <c16:uniqueId val="{00000000-D725-4E6E-B765-C182EE327706}"/>
            </c:ext>
          </c:extLst>
        </c:ser>
        <c:ser>
          <c:idx val="1"/>
          <c:order val="1"/>
          <c:tx>
            <c:strRef>
              <c:f>Лист1!$A$99</c:f>
              <c:strCache>
                <c:ptCount val="1"/>
                <c:pt idx="0">
                  <c:v>Законные представители обучающихся</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Лист1!$B$97:$G$97</c:f>
              <c:strCache>
                <c:ptCount val="2"/>
                <c:pt idx="0">
                  <c:v>апрель</c:v>
                </c:pt>
                <c:pt idx="1">
                  <c:v>май</c:v>
                </c:pt>
              </c:strCache>
            </c:strRef>
          </c:cat>
          <c:val>
            <c:numRef>
              <c:f>Лист1!$B$99:$G$99</c:f>
              <c:numCache>
                <c:formatCode>General</c:formatCode>
                <c:ptCount val="2"/>
                <c:pt idx="0">
                  <c:v>22</c:v>
                </c:pt>
                <c:pt idx="1">
                  <c:v>22</c:v>
                </c:pt>
              </c:numCache>
            </c:numRef>
          </c:val>
          <c:extLst>
            <c:ext xmlns:c16="http://schemas.microsoft.com/office/drawing/2014/chart" uri="{C3380CC4-5D6E-409C-BE32-E72D297353CC}">
              <c16:uniqueId val="{00000001-D725-4E6E-B765-C182EE327706}"/>
            </c:ext>
          </c:extLst>
        </c:ser>
        <c:ser>
          <c:idx val="6"/>
          <c:order val="6"/>
          <c:tx>
            <c:strRef>
              <c:f>Лист1!$A$104</c:f>
              <c:strCache>
                <c:ptCount val="1"/>
                <c:pt idx="0">
                  <c:v>Научные работники</c:v>
                </c:pt>
              </c:strCache>
            </c:strRef>
          </c:tx>
          <c:spPr>
            <a:solidFill>
              <a:schemeClr val="accent4">
                <a:lumMod val="7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Лист1!$B$97:$G$97</c:f>
              <c:strCache>
                <c:ptCount val="2"/>
                <c:pt idx="0">
                  <c:v>апрель</c:v>
                </c:pt>
                <c:pt idx="1">
                  <c:v>май</c:v>
                </c:pt>
              </c:strCache>
            </c:strRef>
          </c:cat>
          <c:val>
            <c:numRef>
              <c:f>Лист1!$B$104:$G$104</c:f>
              <c:numCache>
                <c:formatCode>General</c:formatCode>
                <c:ptCount val="2"/>
                <c:pt idx="0">
                  <c:v>1</c:v>
                </c:pt>
                <c:pt idx="1">
                  <c:v>1</c:v>
                </c:pt>
              </c:numCache>
            </c:numRef>
          </c:val>
          <c:extLst>
            <c:ext xmlns:c16="http://schemas.microsoft.com/office/drawing/2014/chart" uri="{C3380CC4-5D6E-409C-BE32-E72D297353CC}">
              <c16:uniqueId val="{00000002-D725-4E6E-B765-C182EE327706}"/>
            </c:ext>
          </c:extLst>
        </c:ser>
        <c:ser>
          <c:idx val="7"/>
          <c:order val="7"/>
          <c:tx>
            <c:strRef>
              <c:f>Лист1!$A$105</c:f>
              <c:strCache>
                <c:ptCount val="1"/>
                <c:pt idx="0">
                  <c:v>Иные работники сферы образования</c:v>
                </c:pt>
              </c:strCache>
            </c:strRef>
          </c:tx>
          <c:spPr>
            <a:solidFill>
              <a:schemeClr val="accent2">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Лист1!$B$97:$G$97</c:f>
              <c:strCache>
                <c:ptCount val="2"/>
                <c:pt idx="0">
                  <c:v>апрель</c:v>
                </c:pt>
                <c:pt idx="1">
                  <c:v>май</c:v>
                </c:pt>
              </c:strCache>
            </c:strRef>
          </c:cat>
          <c:val>
            <c:numRef>
              <c:f>Лист1!$B$105:$G$105</c:f>
              <c:numCache>
                <c:formatCode>General</c:formatCode>
                <c:ptCount val="2"/>
                <c:pt idx="0">
                  <c:v>4</c:v>
                </c:pt>
                <c:pt idx="1">
                  <c:v>5</c:v>
                </c:pt>
              </c:numCache>
            </c:numRef>
          </c:val>
          <c:extLst>
            <c:ext xmlns:c16="http://schemas.microsoft.com/office/drawing/2014/chart" uri="{C3380CC4-5D6E-409C-BE32-E72D297353CC}">
              <c16:uniqueId val="{00000003-D725-4E6E-B765-C182EE327706}"/>
            </c:ext>
          </c:extLst>
        </c:ser>
        <c:ser>
          <c:idx val="10"/>
          <c:order val="10"/>
          <c:tx>
            <c:strRef>
              <c:f>Лист1!$A$108</c:f>
              <c:strCache>
                <c:ptCount val="1"/>
                <c:pt idx="0">
                  <c:v>Представители общественных организаций</c:v>
                </c:pt>
              </c:strCache>
            </c:strRef>
          </c:tx>
          <c:spPr>
            <a:solidFill>
              <a:schemeClr val="accent5">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Лист1!$B$97:$G$97</c:f>
              <c:strCache>
                <c:ptCount val="2"/>
                <c:pt idx="0">
                  <c:v>апрель</c:v>
                </c:pt>
                <c:pt idx="1">
                  <c:v>май</c:v>
                </c:pt>
              </c:strCache>
            </c:strRef>
          </c:cat>
          <c:val>
            <c:numRef>
              <c:f>Лист1!$B$108:$G$108</c:f>
              <c:numCache>
                <c:formatCode>General</c:formatCode>
                <c:ptCount val="2"/>
                <c:pt idx="0">
                  <c:v>1</c:v>
                </c:pt>
                <c:pt idx="1">
                  <c:v>0</c:v>
                </c:pt>
              </c:numCache>
            </c:numRef>
          </c:val>
          <c:extLst>
            <c:ext xmlns:c16="http://schemas.microsoft.com/office/drawing/2014/chart" uri="{C3380CC4-5D6E-409C-BE32-E72D297353CC}">
              <c16:uniqueId val="{00000004-D725-4E6E-B765-C182EE327706}"/>
            </c:ext>
          </c:extLst>
        </c:ser>
        <c:ser>
          <c:idx val="11"/>
          <c:order val="11"/>
          <c:tx>
            <c:strRef>
              <c:f>Лист1!$A$109</c:f>
              <c:strCache>
                <c:ptCount val="1"/>
                <c:pt idx="0">
                  <c:v>Индивидуальные предприниматели, осуществляющие образовательную деятельность</c:v>
                </c:pt>
              </c:strCache>
            </c:strRef>
          </c:tx>
          <c:spPr>
            <a:solidFill>
              <a:schemeClr val="accent6">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Лист1!$B$97:$G$97</c:f>
              <c:strCache>
                <c:ptCount val="2"/>
                <c:pt idx="0">
                  <c:v>апрель</c:v>
                </c:pt>
                <c:pt idx="1">
                  <c:v>май</c:v>
                </c:pt>
              </c:strCache>
            </c:strRef>
          </c:cat>
          <c:val>
            <c:numRef>
              <c:f>Лист1!$B$109:$G$109</c:f>
              <c:numCache>
                <c:formatCode>General</c:formatCode>
                <c:ptCount val="2"/>
                <c:pt idx="0">
                  <c:v>0</c:v>
                </c:pt>
                <c:pt idx="1">
                  <c:v>3</c:v>
                </c:pt>
              </c:numCache>
            </c:numRef>
          </c:val>
          <c:extLst>
            <c:ext xmlns:c16="http://schemas.microsoft.com/office/drawing/2014/chart" uri="{C3380CC4-5D6E-409C-BE32-E72D297353CC}">
              <c16:uniqueId val="{00000005-D725-4E6E-B765-C182EE327706}"/>
            </c:ext>
          </c:extLst>
        </c:ser>
        <c:ser>
          <c:idx val="12"/>
          <c:order val="12"/>
          <c:tx>
            <c:strRef>
              <c:f>Лист1!$A$110</c:f>
              <c:strCache>
                <c:ptCount val="1"/>
                <c:pt idx="0">
                  <c:v>Иные лица</c:v>
                </c:pt>
              </c:strCache>
            </c:strRef>
          </c:tx>
          <c:spPr>
            <a:solidFill>
              <a:schemeClr val="accent1">
                <a:lumMod val="80000"/>
                <a:lumOff val="2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Лист1!$B$97:$G$97</c:f>
              <c:strCache>
                <c:ptCount val="2"/>
                <c:pt idx="0">
                  <c:v>апрель</c:v>
                </c:pt>
                <c:pt idx="1">
                  <c:v>май</c:v>
                </c:pt>
              </c:strCache>
            </c:strRef>
          </c:cat>
          <c:val>
            <c:numRef>
              <c:f>Лист1!$B$110:$G$110</c:f>
              <c:numCache>
                <c:formatCode>General</c:formatCode>
                <c:ptCount val="2"/>
                <c:pt idx="0">
                  <c:v>14</c:v>
                </c:pt>
                <c:pt idx="1">
                  <c:v>12</c:v>
                </c:pt>
              </c:numCache>
            </c:numRef>
          </c:val>
          <c:extLst>
            <c:ext xmlns:c16="http://schemas.microsoft.com/office/drawing/2014/chart" uri="{C3380CC4-5D6E-409C-BE32-E72D297353CC}">
              <c16:uniqueId val="{00000006-D725-4E6E-B765-C182EE327706}"/>
            </c:ext>
          </c:extLst>
        </c:ser>
        <c:ser>
          <c:idx val="2"/>
          <c:order val="2"/>
          <c:tx>
            <c:strRef>
              <c:f>Лист1!$A$100</c:f>
              <c:strCache>
                <c:ptCount val="1"/>
                <c:pt idx="0">
                  <c:v>Руководители образовательных организаций</c:v>
                </c:pt>
              </c:strCache>
            </c:strRef>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Лист1!$B$97:$G$97</c:f>
              <c:strCache>
                <c:ptCount val="2"/>
                <c:pt idx="0">
                  <c:v>апрель</c:v>
                </c:pt>
                <c:pt idx="1">
                  <c:v>май</c:v>
                </c:pt>
              </c:strCache>
            </c:strRef>
          </c:cat>
          <c:val>
            <c:numRef>
              <c:f>Лист1!$B$100:$G$100</c:f>
              <c:numCache>
                <c:formatCode>General</c:formatCode>
                <c:ptCount val="2"/>
                <c:pt idx="0">
                  <c:v>15</c:v>
                </c:pt>
                <c:pt idx="1">
                  <c:v>7</c:v>
                </c:pt>
              </c:numCache>
            </c:numRef>
          </c:val>
          <c:extLst>
            <c:ext xmlns:c16="http://schemas.microsoft.com/office/drawing/2014/chart" uri="{C3380CC4-5D6E-409C-BE32-E72D297353CC}">
              <c16:uniqueId val="{00000007-D725-4E6E-B765-C182EE327706}"/>
            </c:ext>
          </c:extLst>
        </c:ser>
        <c:ser>
          <c:idx val="4"/>
          <c:order val="4"/>
          <c:tx>
            <c:strRef>
              <c:f>Лист1!$A$102</c:f>
              <c:strCache>
                <c:ptCount val="1"/>
                <c:pt idx="0">
                  <c:v>Педагогические работники</c:v>
                </c:pt>
              </c:strCache>
            </c:strRef>
          </c:tx>
          <c:spPr>
            <a:solidFill>
              <a:schemeClr val="accent5">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Лист1!$B$97:$G$97</c:f>
              <c:strCache>
                <c:ptCount val="2"/>
                <c:pt idx="0">
                  <c:v>апрель</c:v>
                </c:pt>
                <c:pt idx="1">
                  <c:v>май</c:v>
                </c:pt>
              </c:strCache>
            </c:strRef>
          </c:cat>
          <c:val>
            <c:numRef>
              <c:f>Лист1!$B$102:$G$102</c:f>
              <c:numCache>
                <c:formatCode>General</c:formatCode>
                <c:ptCount val="2"/>
                <c:pt idx="0">
                  <c:v>12</c:v>
                </c:pt>
                <c:pt idx="1">
                  <c:v>4</c:v>
                </c:pt>
              </c:numCache>
            </c:numRef>
          </c:val>
          <c:extLst>
            <c:ext xmlns:c16="http://schemas.microsoft.com/office/drawing/2014/chart" uri="{C3380CC4-5D6E-409C-BE32-E72D297353CC}">
              <c16:uniqueId val="{00000008-D725-4E6E-B765-C182EE327706}"/>
            </c:ext>
          </c:extLst>
        </c:ser>
        <c:ser>
          <c:idx val="5"/>
          <c:order val="5"/>
          <c:tx>
            <c:strRef>
              <c:f>Лист1!$A$103</c:f>
              <c:strCache>
                <c:ptCount val="1"/>
                <c:pt idx="0">
                  <c:v>Преподаватели </c:v>
                </c:pt>
              </c:strCache>
            </c:strRef>
          </c:tx>
          <c:spPr>
            <a:solidFill>
              <a:schemeClr val="accent6">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Лист1!$B$97:$G$97</c:f>
              <c:strCache>
                <c:ptCount val="2"/>
                <c:pt idx="0">
                  <c:v>апрель</c:v>
                </c:pt>
                <c:pt idx="1">
                  <c:v>май</c:v>
                </c:pt>
              </c:strCache>
            </c:strRef>
          </c:cat>
          <c:val>
            <c:numRef>
              <c:f>Лист1!$B$103:$G$103</c:f>
              <c:numCache>
                <c:formatCode>General</c:formatCode>
                <c:ptCount val="2"/>
                <c:pt idx="0">
                  <c:v>2</c:v>
                </c:pt>
                <c:pt idx="1">
                  <c:v>0</c:v>
                </c:pt>
              </c:numCache>
            </c:numRef>
          </c:val>
          <c:extLst>
            <c:ext xmlns:c16="http://schemas.microsoft.com/office/drawing/2014/chart" uri="{C3380CC4-5D6E-409C-BE32-E72D297353CC}">
              <c16:uniqueId val="{00000009-D725-4E6E-B765-C182EE327706}"/>
            </c:ext>
          </c:extLst>
        </c:ser>
        <c:dLbls>
          <c:dLblPos val="inEnd"/>
          <c:showLegendKey val="0"/>
          <c:showVal val="1"/>
          <c:showCatName val="0"/>
          <c:showSerName val="0"/>
          <c:showPercent val="0"/>
          <c:showBubbleSize val="0"/>
        </c:dLbls>
        <c:gapWidth val="143"/>
        <c:axId val="1086630991"/>
        <c:axId val="996700463"/>
        <c:extLst>
          <c:ext xmlns:c15="http://schemas.microsoft.com/office/drawing/2012/chart" uri="{02D57815-91ED-43cb-92C2-25804820EDAC}">
            <c15:filteredBarSeries>
              <c15:ser>
                <c:idx val="3"/>
                <c:order val="3"/>
                <c:tx>
                  <c:strRef>
                    <c:extLst>
                      <c:ext uri="{02D57815-91ED-43cb-92C2-25804820EDAC}">
                        <c15:formulaRef>
                          <c15:sqref>Лист1!$A$101</c15:sqref>
                        </c15:formulaRef>
                      </c:ext>
                    </c:extLst>
                    <c:strCache>
                      <c:ptCount val="1"/>
                      <c:pt idx="0">
                        <c:v>Воспитатели</c:v>
                      </c:pt>
                    </c:strCache>
                  </c:strRef>
                </c:tx>
                <c:spPr>
                  <a:solidFill>
                    <a:schemeClr val="accent4">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uri="{CE6537A1-D6FC-4f65-9D91-7224C49458BB}">
                      <c15:showLeaderLines val="1"/>
                      <c15:leaderLines>
                        <c:spPr>
                          <a:ln w="9525">
                            <a:solidFill>
                              <a:schemeClr val="dk1">
                                <a:lumMod val="50000"/>
                                <a:lumOff val="50000"/>
                              </a:schemeClr>
                            </a:solidFill>
                          </a:ln>
                          <a:effectLst/>
                        </c:spPr>
                      </c15:leaderLines>
                    </c:ext>
                  </c:extLst>
                </c:dLbls>
                <c:cat>
                  <c:strRef>
                    <c:extLst>
                      <c:ext uri="{02D57815-91ED-43cb-92C2-25804820EDAC}">
                        <c15:formulaRef>
                          <c15:sqref>Лист1!$B$97:$G$97</c15:sqref>
                        </c15:formulaRef>
                      </c:ext>
                    </c:extLst>
                    <c:strCache>
                      <c:ptCount val="2"/>
                      <c:pt idx="0">
                        <c:v>апрель</c:v>
                      </c:pt>
                      <c:pt idx="1">
                        <c:v>май</c:v>
                      </c:pt>
                    </c:strCache>
                  </c:strRef>
                </c:cat>
                <c:val>
                  <c:numRef>
                    <c:extLst>
                      <c:ext uri="{02D57815-91ED-43cb-92C2-25804820EDAC}">
                        <c15:formulaRef>
                          <c15:sqref>Лист1!$B$101:$G$101</c15:sqref>
                        </c15:formulaRef>
                      </c:ext>
                    </c:extLst>
                    <c:numCache>
                      <c:formatCode>General</c:formatCode>
                      <c:ptCount val="2"/>
                    </c:numCache>
                  </c:numRef>
                </c:val>
                <c:extLst>
                  <c:ext xmlns:c16="http://schemas.microsoft.com/office/drawing/2014/chart" uri="{C3380CC4-5D6E-409C-BE32-E72D297353CC}">
                    <c16:uniqueId val="{0000000A-D725-4E6E-B765-C182EE327706}"/>
                  </c:ext>
                </c:extLst>
              </c15:ser>
            </c15:filteredBarSeries>
            <c15:filteredBarSeries>
              <c15:ser>
                <c:idx val="8"/>
                <c:order val="8"/>
                <c:tx>
                  <c:strRef>
                    <c:extLst xmlns:c15="http://schemas.microsoft.com/office/drawing/2012/chart">
                      <c:ext xmlns:c15="http://schemas.microsoft.com/office/drawing/2012/chart" uri="{02D57815-91ED-43cb-92C2-25804820EDAC}">
                        <c15:formulaRef>
                          <c15:sqref>Лист1!$A$106</c15:sqref>
                        </c15:formulaRef>
                      </c:ext>
                    </c:extLst>
                    <c:strCache>
                      <c:ptCount val="1"/>
                      <c:pt idx="0">
                        <c:v>Представители профсоюзной организации</c:v>
                      </c:pt>
                    </c:strCache>
                  </c:strRef>
                </c:tx>
                <c:spPr>
                  <a:solidFill>
                    <a:schemeClr val="accent3">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ormulaRef>
                          <c15:sqref>Лист1!$B$97:$G$97</c15:sqref>
                        </c15:formulaRef>
                      </c:ext>
                    </c:extLst>
                    <c:strCache>
                      <c:ptCount val="2"/>
                      <c:pt idx="0">
                        <c:v>апрель</c:v>
                      </c:pt>
                      <c:pt idx="1">
                        <c:v>май</c:v>
                      </c:pt>
                    </c:strCache>
                  </c:strRef>
                </c:cat>
                <c:val>
                  <c:numRef>
                    <c:extLst>
                      <c:ext xmlns:c15="http://schemas.microsoft.com/office/drawing/2012/chart" uri="{02D57815-91ED-43cb-92C2-25804820EDAC}">
                        <c15:formulaRef>
                          <c15:sqref>Лист1!$B$106:$G$106</c15:sqref>
                        </c15:formulaRef>
                      </c:ext>
                    </c:extLst>
                    <c:numCache>
                      <c:formatCode>General</c:formatCode>
                      <c:ptCount val="2"/>
                    </c:numCache>
                  </c:numRef>
                </c:val>
                <c:extLst xmlns:c15="http://schemas.microsoft.com/office/drawing/2012/chart">
                  <c:ext xmlns:c16="http://schemas.microsoft.com/office/drawing/2014/chart" uri="{C3380CC4-5D6E-409C-BE32-E72D297353CC}">
                    <c16:uniqueId val="{0000000B-D725-4E6E-B765-C182EE327706}"/>
                  </c:ext>
                </c:extLst>
              </c15:ser>
            </c15:filteredBarSeries>
            <c15:filteredBarSeries>
              <c15:ser>
                <c:idx val="9"/>
                <c:order val="9"/>
                <c:tx>
                  <c:strRef>
                    <c:extLst xmlns:c15="http://schemas.microsoft.com/office/drawing/2012/chart">
                      <c:ext xmlns:c15="http://schemas.microsoft.com/office/drawing/2012/chart" uri="{02D57815-91ED-43cb-92C2-25804820EDAC}">
                        <c15:formulaRef>
                          <c15:sqref>Лист1!$A$107</c15:sqref>
                        </c15:formulaRef>
                      </c:ext>
                    </c:extLst>
                    <c:strCache>
                      <c:ptCount val="1"/>
                      <c:pt idx="0">
                        <c:v>Бывшие педагогические работники, преподаватели</c:v>
                      </c:pt>
                    </c:strCache>
                  </c:strRef>
                </c:tx>
                <c:spPr>
                  <a:solidFill>
                    <a:schemeClr val="accent4">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c:ext xmlns:c15="http://schemas.microsoft.com/office/drawing/2012/chart" uri="{02D57815-91ED-43cb-92C2-25804820EDAC}">
                        <c15:formulaRef>
                          <c15:sqref>Лист1!$B$97:$G$97</c15:sqref>
                        </c15:formulaRef>
                      </c:ext>
                    </c:extLst>
                    <c:strCache>
                      <c:ptCount val="2"/>
                      <c:pt idx="0">
                        <c:v>апрель</c:v>
                      </c:pt>
                      <c:pt idx="1">
                        <c:v>май</c:v>
                      </c:pt>
                    </c:strCache>
                  </c:strRef>
                </c:cat>
                <c:val>
                  <c:numRef>
                    <c:extLst>
                      <c:ext xmlns:c15="http://schemas.microsoft.com/office/drawing/2012/chart" uri="{02D57815-91ED-43cb-92C2-25804820EDAC}">
                        <c15:formulaRef>
                          <c15:sqref>Лист1!$B$107:$G$107</c15:sqref>
                        </c15:formulaRef>
                      </c:ext>
                    </c:extLst>
                    <c:numCache>
                      <c:formatCode>General</c:formatCode>
                      <c:ptCount val="2"/>
                    </c:numCache>
                  </c:numRef>
                </c:val>
                <c:extLst xmlns:c15="http://schemas.microsoft.com/office/drawing/2012/chart">
                  <c:ext xmlns:c16="http://schemas.microsoft.com/office/drawing/2014/chart" uri="{C3380CC4-5D6E-409C-BE32-E72D297353CC}">
                    <c16:uniqueId val="{0000000C-D725-4E6E-B765-C182EE327706}"/>
                  </c:ext>
                </c:extLst>
              </c15:ser>
            </c15:filteredBarSeries>
          </c:ext>
        </c:extLst>
      </c:barChart>
      <c:catAx>
        <c:axId val="1086630991"/>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200" b="0" i="0" u="none" strike="noStrike" kern="1200" cap="all" baseline="0">
                <a:solidFill>
                  <a:schemeClr val="bg1"/>
                </a:solidFill>
                <a:latin typeface="Times New Roman" panose="02020603050405020304" pitchFamily="18" charset="0"/>
                <a:ea typeface="+mn-ea"/>
                <a:cs typeface="Times New Roman" panose="02020603050405020304" pitchFamily="18" charset="0"/>
              </a:defRPr>
            </a:pPr>
            <a:endParaRPr lang="ru-RU"/>
          </a:p>
        </c:txPr>
        <c:crossAx val="996700463"/>
        <c:crosses val="autoZero"/>
        <c:auto val="1"/>
        <c:lblAlgn val="ctr"/>
        <c:lblOffset val="100"/>
        <c:noMultiLvlLbl val="0"/>
      </c:catAx>
      <c:valAx>
        <c:axId val="996700463"/>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1086630991"/>
        <c:crosses val="autoZero"/>
        <c:crossBetween val="between"/>
      </c:valAx>
      <c:spPr>
        <a:noFill/>
        <a:ln>
          <a:noFill/>
        </a:ln>
        <a:effectLst/>
      </c:spPr>
    </c:plotArea>
    <c:legend>
      <c:legendPos val="b"/>
      <c:layout>
        <c:manualLayout>
          <c:xMode val="edge"/>
          <c:yMode val="edge"/>
          <c:x val="0.30017803198800275"/>
          <c:y val="0.7105997546674403"/>
          <c:w val="0.69766020752663305"/>
          <c:h val="0.28283034612670238"/>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ru-RU"/>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ru-RU" sz="2400" dirty="0">
                <a:solidFill>
                  <a:schemeClr val="bg1"/>
                </a:solidFill>
                <a:latin typeface="Times New Roman" panose="02020603050405020304" pitchFamily="18" charset="0"/>
                <a:cs typeface="Times New Roman" panose="02020603050405020304" pitchFamily="18" charset="0"/>
              </a:rPr>
              <a:t>СУБЪЕКТЫ ОБРАЩЕНИЙ В АПРЕЛЕ- МАЕ 2022</a:t>
            </a:r>
            <a:r>
              <a:rPr lang="ru-RU" sz="2400" baseline="0" dirty="0">
                <a:solidFill>
                  <a:schemeClr val="bg1"/>
                </a:solidFill>
                <a:latin typeface="Times New Roman" panose="02020603050405020304" pitchFamily="18" charset="0"/>
                <a:cs typeface="Times New Roman" panose="02020603050405020304" pitchFamily="18" charset="0"/>
              </a:rPr>
              <a:t> Г.</a:t>
            </a:r>
            <a:r>
              <a:rPr lang="ru-RU" sz="2400" dirty="0">
                <a:solidFill>
                  <a:schemeClr val="bg1"/>
                </a:solidFill>
                <a:latin typeface="Times New Roman" panose="02020603050405020304" pitchFamily="18" charset="0"/>
                <a:cs typeface="Times New Roman" panose="02020603050405020304" pitchFamily="18" charset="0"/>
              </a:rPr>
              <a:t> </a:t>
            </a:r>
            <a:endParaRPr lang="en-US" sz="2400" dirty="0">
              <a:solidFill>
                <a:schemeClr val="bg1"/>
              </a:solidFill>
              <a:latin typeface="Times New Roman" panose="02020603050405020304" pitchFamily="18" charset="0"/>
              <a:cs typeface="Times New Roman" panose="02020603050405020304" pitchFamily="18" charset="0"/>
            </a:endParaRP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ru-RU"/>
        </a:p>
      </c:txPr>
    </c:title>
    <c:autoTitleDeleted val="0"/>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3.2570806239903619E-2"/>
          <c:y val="0.18159004563152426"/>
          <c:w val="0.58088780205551183"/>
          <c:h val="0.79397027191308112"/>
        </c:manualLayout>
      </c:layout>
      <c:pie3DChart>
        <c:varyColors val="1"/>
        <c:ser>
          <c:idx val="6"/>
          <c:order val="6"/>
          <c:tx>
            <c:strRef>
              <c:f>Лист1!$H$97</c:f>
              <c:strCache>
                <c:ptCount val="1"/>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661E-4B05-9AD1-2D066EDF3665}"/>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661E-4B05-9AD1-2D066EDF3665}"/>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661E-4B05-9AD1-2D066EDF3665}"/>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7-661E-4B05-9AD1-2D066EDF3665}"/>
              </c:ext>
            </c:extLst>
          </c:dPt>
          <c:dPt>
            <c:idx val="4"/>
            <c:bubble3D val="0"/>
            <c:spPr>
              <a:solidFill>
                <a:schemeClr val="accent5"/>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9-661E-4B05-9AD1-2D066EDF3665}"/>
              </c:ext>
            </c:extLst>
          </c:dPt>
          <c:dPt>
            <c:idx val="5"/>
            <c:bubble3D val="0"/>
            <c:spPr>
              <a:solidFill>
                <a:schemeClr val="accent6"/>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B-661E-4B05-9AD1-2D066EDF3665}"/>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D-661E-4B05-9AD1-2D066EDF3665}"/>
              </c:ext>
            </c:extLst>
          </c:dPt>
          <c:dPt>
            <c:idx val="7"/>
            <c:bubble3D val="0"/>
            <c:spPr>
              <a:solidFill>
                <a:schemeClr val="accent6">
                  <a:lumMod val="5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F-661E-4B05-9AD1-2D066EDF3665}"/>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11-661E-4B05-9AD1-2D066EDF3665}"/>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13-661E-4B05-9AD1-2D066EDF3665}"/>
              </c:ext>
            </c:extLst>
          </c:dPt>
          <c:dLbls>
            <c:spPr>
              <a:no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Лист1!$A$98:$A$110</c:f>
              <c:strCache>
                <c:ptCount val="10"/>
                <c:pt idx="0">
                  <c:v>Обучающиеся</c:v>
                </c:pt>
                <c:pt idx="1">
                  <c:v>Законные представители обучающихся</c:v>
                </c:pt>
                <c:pt idx="2">
                  <c:v>Руководители образовательных организаций</c:v>
                </c:pt>
                <c:pt idx="3">
                  <c:v>Педагогические работники</c:v>
                </c:pt>
                <c:pt idx="4">
                  <c:v>Преподаватели </c:v>
                </c:pt>
                <c:pt idx="5">
                  <c:v>Научные работники</c:v>
                </c:pt>
                <c:pt idx="6">
                  <c:v>Иные работники сферы образования</c:v>
                </c:pt>
                <c:pt idx="7">
                  <c:v>Представители общественных организаций</c:v>
                </c:pt>
                <c:pt idx="8">
                  <c:v>Индивидуальные предприниматели, осуществляющие образовательную деятельность</c:v>
                </c:pt>
                <c:pt idx="9">
                  <c:v>Иные лица</c:v>
                </c:pt>
              </c:strCache>
            </c:strRef>
          </c:cat>
          <c:val>
            <c:numRef>
              <c:f>Лист1!$H$98:$H$110</c:f>
              <c:numCache>
                <c:formatCode>General</c:formatCode>
                <c:ptCount val="10"/>
                <c:pt idx="0">
                  <c:v>10</c:v>
                </c:pt>
                <c:pt idx="1">
                  <c:v>44</c:v>
                </c:pt>
                <c:pt idx="2">
                  <c:v>22</c:v>
                </c:pt>
                <c:pt idx="3">
                  <c:v>16</c:v>
                </c:pt>
                <c:pt idx="4">
                  <c:v>2</c:v>
                </c:pt>
                <c:pt idx="5">
                  <c:v>2</c:v>
                </c:pt>
                <c:pt idx="6">
                  <c:v>9</c:v>
                </c:pt>
                <c:pt idx="7">
                  <c:v>1</c:v>
                </c:pt>
                <c:pt idx="8">
                  <c:v>3</c:v>
                </c:pt>
                <c:pt idx="9">
                  <c:v>26</c:v>
                </c:pt>
              </c:numCache>
            </c:numRef>
          </c:val>
          <c:extLst>
            <c:ext xmlns:c15="http://schemas.microsoft.com/office/drawing/2012/chart" uri="{02D57815-91ED-43cb-92C2-25804820EDAC}">
              <c15:categoryFilterExceptions/>
            </c:ext>
            <c:ext xmlns:c16="http://schemas.microsoft.com/office/drawing/2014/chart" uri="{C3380CC4-5D6E-409C-BE32-E72D297353CC}">
              <c16:uniqueId val="{00000014-661E-4B05-9AD1-2D066EDF3665}"/>
            </c:ext>
          </c:extLst>
        </c:ser>
        <c:dLbls>
          <c:dLblPos val="ctr"/>
          <c:showLegendKey val="0"/>
          <c:showVal val="0"/>
          <c:showCatName val="0"/>
          <c:showSerName val="0"/>
          <c:showPercent val="1"/>
          <c:showBubbleSize val="0"/>
          <c:showLeaderLines val="1"/>
        </c:dLbls>
        <c:extLst>
          <c:ext xmlns:c15="http://schemas.microsoft.com/office/drawing/2012/chart" uri="{02D57815-91ED-43cb-92C2-25804820EDAC}">
            <c15:filteredPieSeries>
              <c15:ser>
                <c:idx val="0"/>
                <c:order val="0"/>
                <c:tx>
                  <c:strRef>
                    <c:extLst>
                      <c:ext uri="{02D57815-91ED-43cb-92C2-25804820EDAC}">
                        <c15:formulaRef>
                          <c15:sqref>Лист1!$B$97</c15:sqref>
                        </c15:formulaRef>
                      </c:ext>
                    </c:extLst>
                    <c:strCache>
                      <c:ptCount val="1"/>
                      <c:pt idx="0">
                        <c:v>январь</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16-661E-4B05-9AD1-2D066EDF3665}"/>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18-661E-4B05-9AD1-2D066EDF3665}"/>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1A-661E-4B05-9AD1-2D066EDF3665}"/>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1C-661E-4B05-9AD1-2D066EDF3665}"/>
                    </c:ext>
                  </c:extLst>
                </c:dPt>
                <c:dPt>
                  <c:idx val="4"/>
                  <c:bubble3D val="0"/>
                  <c:spPr>
                    <a:solidFill>
                      <a:schemeClr val="accent5"/>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1E-661E-4B05-9AD1-2D066EDF3665}"/>
                    </c:ext>
                  </c:extLst>
                </c:dPt>
                <c:dPt>
                  <c:idx val="5"/>
                  <c:bubble3D val="0"/>
                  <c:spPr>
                    <a:solidFill>
                      <a:schemeClr val="accent6"/>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20-661E-4B05-9AD1-2D066EDF3665}"/>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22-661E-4B05-9AD1-2D066EDF3665}"/>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24-661E-4B05-9AD1-2D066EDF3665}"/>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26-661E-4B05-9AD1-2D066EDF3665}"/>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28-661E-4B05-9AD1-2D066EDF3665}"/>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uri="{CE6537A1-D6FC-4f65-9D91-7224C49458BB}"/>
                  </c:extLst>
                </c:dLbls>
                <c:cat>
                  <c:strRef>
                    <c:extLst>
                      <c:ext uri="{02D57815-91ED-43cb-92C2-25804820EDAC}">
                        <c15:formulaRef>
                          <c15:sqref>Лист1!$A$98:$A$110</c15:sqref>
                        </c15:formulaRef>
                      </c:ext>
                    </c:extLst>
                    <c:strCache>
                      <c:ptCount val="10"/>
                      <c:pt idx="0">
                        <c:v>Обучающиеся</c:v>
                      </c:pt>
                      <c:pt idx="1">
                        <c:v>Законные представители обучающихся</c:v>
                      </c:pt>
                      <c:pt idx="2">
                        <c:v>Руководители образовательных организаций</c:v>
                      </c:pt>
                      <c:pt idx="3">
                        <c:v>Педагогические работники</c:v>
                      </c:pt>
                      <c:pt idx="4">
                        <c:v>Преподаватели </c:v>
                      </c:pt>
                      <c:pt idx="5">
                        <c:v>Научные работники</c:v>
                      </c:pt>
                      <c:pt idx="6">
                        <c:v>Иные работники сферы образования</c:v>
                      </c:pt>
                      <c:pt idx="7">
                        <c:v>Представители общественных организаций</c:v>
                      </c:pt>
                      <c:pt idx="8">
                        <c:v>Индивидуальные предприниматели, осуществляющие образовательную деятельность</c:v>
                      </c:pt>
                      <c:pt idx="9">
                        <c:v>Иные лица</c:v>
                      </c:pt>
                    </c:strCache>
                  </c:strRef>
                </c:cat>
                <c:val>
                  <c:numRef>
                    <c:extLst>
                      <c:ext uri="{02D57815-91ED-43cb-92C2-25804820EDAC}">
                        <c15:formulaRef>
                          <c15:sqref>Лист1!$B$98:$B$110</c15:sqref>
                        </c15:formulaRef>
                      </c:ext>
                    </c:extLst>
                    <c:numCache>
                      <c:formatCode>General</c:formatCode>
                      <c:ptCount val="10"/>
                      <c:pt idx="0">
                        <c:v>2</c:v>
                      </c:pt>
                      <c:pt idx="1">
                        <c:v>7</c:v>
                      </c:pt>
                      <c:pt idx="2">
                        <c:v>5</c:v>
                      </c:pt>
                      <c:pt idx="3">
                        <c:v>4</c:v>
                      </c:pt>
                      <c:pt idx="6">
                        <c:v>3</c:v>
                      </c:pt>
                      <c:pt idx="8">
                        <c:v>1</c:v>
                      </c:pt>
                      <c:pt idx="9">
                        <c:v>7</c:v>
                      </c:pt>
                    </c:numCache>
                  </c:numRef>
                </c:val>
                <c:extLst>
                  <c:ext uri="{02D57815-91ED-43cb-92C2-25804820EDAC}">
                    <c15:categoryFilterExceptions/>
                  </c:ext>
                  <c:ext xmlns:c16="http://schemas.microsoft.com/office/drawing/2014/chart" uri="{C3380CC4-5D6E-409C-BE32-E72D297353CC}">
                    <c16:uniqueId val="{00000029-661E-4B05-9AD1-2D066EDF3665}"/>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Лист1!$C$97</c15:sqref>
                        </c15:formulaRef>
                      </c:ext>
                    </c:extLst>
                    <c:strCache>
                      <c:ptCount val="1"/>
                      <c:pt idx="0">
                        <c:v>февраль</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2B-661E-4B05-9AD1-2D066EDF3665}"/>
                    </c:ext>
                  </c:extLst>
                </c:dPt>
                <c:dPt>
                  <c:idx val="1"/>
                  <c:bubble3D val="0"/>
                  <c:spPr>
                    <a:solidFill>
                      <a:schemeClr val="accent2"/>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2D-661E-4B05-9AD1-2D066EDF3665}"/>
                    </c:ext>
                  </c:extLst>
                </c:dPt>
                <c:dPt>
                  <c:idx val="2"/>
                  <c:bubble3D val="0"/>
                  <c:spPr>
                    <a:solidFill>
                      <a:schemeClr val="accent3"/>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2F-661E-4B05-9AD1-2D066EDF3665}"/>
                    </c:ext>
                  </c:extLst>
                </c:dPt>
                <c:dPt>
                  <c:idx val="3"/>
                  <c:bubble3D val="0"/>
                  <c:spPr>
                    <a:solidFill>
                      <a:schemeClr val="accent4"/>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31-661E-4B05-9AD1-2D066EDF3665}"/>
                    </c:ext>
                  </c:extLst>
                </c:dPt>
                <c:dPt>
                  <c:idx val="4"/>
                  <c:bubble3D val="0"/>
                  <c:spPr>
                    <a:solidFill>
                      <a:schemeClr val="accent5"/>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33-661E-4B05-9AD1-2D066EDF3665}"/>
                    </c:ext>
                  </c:extLst>
                </c:dPt>
                <c:dPt>
                  <c:idx val="5"/>
                  <c:bubble3D val="0"/>
                  <c:spPr>
                    <a:solidFill>
                      <a:schemeClr val="accent6"/>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35-661E-4B05-9AD1-2D066EDF3665}"/>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37-661E-4B05-9AD1-2D066EDF3665}"/>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39-661E-4B05-9AD1-2D066EDF3665}"/>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3B-661E-4B05-9AD1-2D066EDF3665}"/>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3D-661E-4B05-9AD1-2D066EDF3665}"/>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Лист1!$A$98:$A$110</c15:sqref>
                        </c15:formulaRef>
                      </c:ext>
                    </c:extLst>
                    <c:strCache>
                      <c:ptCount val="10"/>
                      <c:pt idx="0">
                        <c:v>Обучающиеся</c:v>
                      </c:pt>
                      <c:pt idx="1">
                        <c:v>Законные представители обучающихся</c:v>
                      </c:pt>
                      <c:pt idx="2">
                        <c:v>Руководители образовательных организаций</c:v>
                      </c:pt>
                      <c:pt idx="3">
                        <c:v>Педагогические работники</c:v>
                      </c:pt>
                      <c:pt idx="4">
                        <c:v>Преподаватели </c:v>
                      </c:pt>
                      <c:pt idx="5">
                        <c:v>Научные работники</c:v>
                      </c:pt>
                      <c:pt idx="6">
                        <c:v>Иные работники сферы образования</c:v>
                      </c:pt>
                      <c:pt idx="7">
                        <c:v>Представители общественных организаций</c:v>
                      </c:pt>
                      <c:pt idx="8">
                        <c:v>Индивидуальные предприниматели, осуществляющие образовательную деятельность</c:v>
                      </c:pt>
                      <c:pt idx="9">
                        <c:v>Иные лица</c:v>
                      </c:pt>
                    </c:strCache>
                  </c:strRef>
                </c:cat>
                <c:val>
                  <c:numRef>
                    <c:extLst>
                      <c:ext xmlns:c15="http://schemas.microsoft.com/office/drawing/2012/chart" uri="{02D57815-91ED-43cb-92C2-25804820EDAC}">
                        <c15:formulaRef>
                          <c15:sqref>Лист1!$C$98:$C$110</c15:sqref>
                        </c15:formulaRef>
                      </c:ext>
                    </c:extLst>
                    <c:numCache>
                      <c:formatCode>General</c:formatCode>
                      <c:ptCount val="10"/>
                      <c:pt idx="0">
                        <c:v>9</c:v>
                      </c:pt>
                      <c:pt idx="1">
                        <c:v>14</c:v>
                      </c:pt>
                      <c:pt idx="2">
                        <c:v>5</c:v>
                      </c:pt>
                      <c:pt idx="3">
                        <c:v>3</c:v>
                      </c:pt>
                      <c:pt idx="6">
                        <c:v>4</c:v>
                      </c:pt>
                      <c:pt idx="9">
                        <c:v>13</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3E-661E-4B05-9AD1-2D066EDF3665}"/>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Лист1!$D$97</c15:sqref>
                        </c15:formulaRef>
                      </c:ext>
                    </c:extLst>
                    <c:strCache>
                      <c:ptCount val="1"/>
                      <c:pt idx="0">
                        <c:v>март</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40-661E-4B05-9AD1-2D066EDF3665}"/>
                    </c:ext>
                  </c:extLst>
                </c:dPt>
                <c:dPt>
                  <c:idx val="1"/>
                  <c:bubble3D val="0"/>
                  <c:spPr>
                    <a:solidFill>
                      <a:schemeClr val="accent2"/>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42-661E-4B05-9AD1-2D066EDF3665}"/>
                    </c:ext>
                  </c:extLst>
                </c:dPt>
                <c:dPt>
                  <c:idx val="2"/>
                  <c:bubble3D val="0"/>
                  <c:spPr>
                    <a:solidFill>
                      <a:schemeClr val="accent3"/>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44-661E-4B05-9AD1-2D066EDF3665}"/>
                    </c:ext>
                  </c:extLst>
                </c:dPt>
                <c:dPt>
                  <c:idx val="3"/>
                  <c:bubble3D val="0"/>
                  <c:spPr>
                    <a:solidFill>
                      <a:schemeClr val="accent4"/>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46-661E-4B05-9AD1-2D066EDF3665}"/>
                    </c:ext>
                  </c:extLst>
                </c:dPt>
                <c:dPt>
                  <c:idx val="4"/>
                  <c:bubble3D val="0"/>
                  <c:spPr>
                    <a:solidFill>
                      <a:schemeClr val="accent5"/>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48-661E-4B05-9AD1-2D066EDF3665}"/>
                    </c:ext>
                  </c:extLst>
                </c:dPt>
                <c:dPt>
                  <c:idx val="5"/>
                  <c:bubble3D val="0"/>
                  <c:spPr>
                    <a:solidFill>
                      <a:schemeClr val="accent6"/>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4A-661E-4B05-9AD1-2D066EDF3665}"/>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4C-661E-4B05-9AD1-2D066EDF3665}"/>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4E-661E-4B05-9AD1-2D066EDF3665}"/>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50-661E-4B05-9AD1-2D066EDF3665}"/>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52-661E-4B05-9AD1-2D066EDF3665}"/>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Лист1!$A$98:$A$110</c15:sqref>
                        </c15:formulaRef>
                      </c:ext>
                    </c:extLst>
                    <c:strCache>
                      <c:ptCount val="10"/>
                      <c:pt idx="0">
                        <c:v>Обучающиеся</c:v>
                      </c:pt>
                      <c:pt idx="1">
                        <c:v>Законные представители обучающихся</c:v>
                      </c:pt>
                      <c:pt idx="2">
                        <c:v>Руководители образовательных организаций</c:v>
                      </c:pt>
                      <c:pt idx="3">
                        <c:v>Педагогические работники</c:v>
                      </c:pt>
                      <c:pt idx="4">
                        <c:v>Преподаватели </c:v>
                      </c:pt>
                      <c:pt idx="5">
                        <c:v>Научные работники</c:v>
                      </c:pt>
                      <c:pt idx="6">
                        <c:v>Иные работники сферы образования</c:v>
                      </c:pt>
                      <c:pt idx="7">
                        <c:v>Представители общественных организаций</c:v>
                      </c:pt>
                      <c:pt idx="8">
                        <c:v>Индивидуальные предприниматели, осуществляющие образовательную деятельность</c:v>
                      </c:pt>
                      <c:pt idx="9">
                        <c:v>Иные лица</c:v>
                      </c:pt>
                    </c:strCache>
                  </c:strRef>
                </c:cat>
                <c:val>
                  <c:numRef>
                    <c:extLst>
                      <c:ext xmlns:c15="http://schemas.microsoft.com/office/drawing/2012/chart" uri="{02D57815-91ED-43cb-92C2-25804820EDAC}">
                        <c15:formulaRef>
                          <c15:sqref>Лист1!$D$98:$D$110</c15:sqref>
                        </c15:formulaRef>
                      </c:ext>
                    </c:extLst>
                    <c:numCache>
                      <c:formatCode>General</c:formatCode>
                      <c:ptCount val="10"/>
                      <c:pt idx="0">
                        <c:v>10</c:v>
                      </c:pt>
                      <c:pt idx="1">
                        <c:v>12</c:v>
                      </c:pt>
                      <c:pt idx="2">
                        <c:v>6</c:v>
                      </c:pt>
                      <c:pt idx="3">
                        <c:v>4</c:v>
                      </c:pt>
                      <c:pt idx="6">
                        <c:v>1</c:v>
                      </c:pt>
                      <c:pt idx="8">
                        <c:v>3</c:v>
                      </c:pt>
                      <c:pt idx="9">
                        <c:v>15</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53-661E-4B05-9AD1-2D066EDF3665}"/>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Лист1!$E$97</c15:sqref>
                        </c15:formulaRef>
                      </c:ext>
                    </c:extLst>
                    <c:strCache>
                      <c:ptCount val="1"/>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55-661E-4B05-9AD1-2D066EDF3665}"/>
                    </c:ext>
                  </c:extLst>
                </c:dPt>
                <c:dPt>
                  <c:idx val="1"/>
                  <c:bubble3D val="0"/>
                  <c:spPr>
                    <a:solidFill>
                      <a:schemeClr val="accent2"/>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57-661E-4B05-9AD1-2D066EDF3665}"/>
                    </c:ext>
                  </c:extLst>
                </c:dPt>
                <c:dPt>
                  <c:idx val="2"/>
                  <c:bubble3D val="0"/>
                  <c:spPr>
                    <a:solidFill>
                      <a:schemeClr val="accent3"/>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59-661E-4B05-9AD1-2D066EDF3665}"/>
                    </c:ext>
                  </c:extLst>
                </c:dPt>
                <c:dPt>
                  <c:idx val="3"/>
                  <c:bubble3D val="0"/>
                  <c:spPr>
                    <a:solidFill>
                      <a:schemeClr val="accent4"/>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5B-661E-4B05-9AD1-2D066EDF3665}"/>
                    </c:ext>
                  </c:extLst>
                </c:dPt>
                <c:dPt>
                  <c:idx val="4"/>
                  <c:bubble3D val="0"/>
                  <c:spPr>
                    <a:solidFill>
                      <a:schemeClr val="accent5"/>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5D-661E-4B05-9AD1-2D066EDF3665}"/>
                    </c:ext>
                  </c:extLst>
                </c:dPt>
                <c:dPt>
                  <c:idx val="5"/>
                  <c:bubble3D val="0"/>
                  <c:spPr>
                    <a:solidFill>
                      <a:schemeClr val="accent6"/>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5F-661E-4B05-9AD1-2D066EDF3665}"/>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61-661E-4B05-9AD1-2D066EDF3665}"/>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63-661E-4B05-9AD1-2D066EDF3665}"/>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65-661E-4B05-9AD1-2D066EDF3665}"/>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67-661E-4B05-9AD1-2D066EDF3665}"/>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Лист1!$A$98:$A$110</c15:sqref>
                        </c15:formulaRef>
                      </c:ext>
                    </c:extLst>
                    <c:strCache>
                      <c:ptCount val="10"/>
                      <c:pt idx="0">
                        <c:v>Обучающиеся</c:v>
                      </c:pt>
                      <c:pt idx="1">
                        <c:v>Законные представители обучающихся</c:v>
                      </c:pt>
                      <c:pt idx="2">
                        <c:v>Руководители образовательных организаций</c:v>
                      </c:pt>
                      <c:pt idx="3">
                        <c:v>Педагогические работники</c:v>
                      </c:pt>
                      <c:pt idx="4">
                        <c:v>Преподаватели </c:v>
                      </c:pt>
                      <c:pt idx="5">
                        <c:v>Научные работники</c:v>
                      </c:pt>
                      <c:pt idx="6">
                        <c:v>Иные работники сферы образования</c:v>
                      </c:pt>
                      <c:pt idx="7">
                        <c:v>Представители общественных организаций</c:v>
                      </c:pt>
                      <c:pt idx="8">
                        <c:v>Индивидуальные предприниматели, осуществляющие образовательную деятельность</c:v>
                      </c:pt>
                      <c:pt idx="9">
                        <c:v>Иные лица</c:v>
                      </c:pt>
                    </c:strCache>
                  </c:strRef>
                </c:cat>
                <c:val>
                  <c:numRef>
                    <c:extLst>
                      <c:ext xmlns:c15="http://schemas.microsoft.com/office/drawing/2012/chart" uri="{02D57815-91ED-43cb-92C2-25804820EDAC}">
                        <c15:formulaRef>
                          <c15:sqref>Лист1!$E$98:$E$110</c15:sqref>
                        </c15:formulaRef>
                      </c:ext>
                    </c:extLst>
                    <c:numCache>
                      <c:formatCode>General</c:formatCode>
                      <c:ptCount val="10"/>
                      <c:pt idx="0">
                        <c:v>21</c:v>
                      </c:pt>
                      <c:pt idx="1">
                        <c:v>33</c:v>
                      </c:pt>
                      <c:pt idx="2">
                        <c:v>16</c:v>
                      </c:pt>
                      <c:pt idx="3">
                        <c:v>11</c:v>
                      </c:pt>
                      <c:pt idx="6">
                        <c:v>8</c:v>
                      </c:pt>
                      <c:pt idx="8">
                        <c:v>4</c:v>
                      </c:pt>
                      <c:pt idx="9">
                        <c:v>35</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68-661E-4B05-9AD1-2D066EDF3665}"/>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Лист1!$F$97</c15:sqref>
                        </c15:formulaRef>
                      </c:ext>
                    </c:extLst>
                    <c:strCache>
                      <c:ptCount val="1"/>
                      <c:pt idx="0">
                        <c:v>апрель</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6A-661E-4B05-9AD1-2D066EDF3665}"/>
                    </c:ext>
                  </c:extLst>
                </c:dPt>
                <c:dPt>
                  <c:idx val="1"/>
                  <c:bubble3D val="0"/>
                  <c:spPr>
                    <a:solidFill>
                      <a:schemeClr val="accent2"/>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6C-661E-4B05-9AD1-2D066EDF3665}"/>
                    </c:ext>
                  </c:extLst>
                </c:dPt>
                <c:dPt>
                  <c:idx val="2"/>
                  <c:bubble3D val="0"/>
                  <c:spPr>
                    <a:solidFill>
                      <a:schemeClr val="accent3"/>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6E-661E-4B05-9AD1-2D066EDF3665}"/>
                    </c:ext>
                  </c:extLst>
                </c:dPt>
                <c:dPt>
                  <c:idx val="3"/>
                  <c:bubble3D val="0"/>
                  <c:spPr>
                    <a:solidFill>
                      <a:schemeClr val="accent4"/>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70-661E-4B05-9AD1-2D066EDF3665}"/>
                    </c:ext>
                  </c:extLst>
                </c:dPt>
                <c:dPt>
                  <c:idx val="4"/>
                  <c:bubble3D val="0"/>
                  <c:spPr>
                    <a:solidFill>
                      <a:schemeClr val="accent5"/>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72-661E-4B05-9AD1-2D066EDF3665}"/>
                    </c:ext>
                  </c:extLst>
                </c:dPt>
                <c:dPt>
                  <c:idx val="5"/>
                  <c:bubble3D val="0"/>
                  <c:spPr>
                    <a:solidFill>
                      <a:schemeClr val="accent6"/>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74-661E-4B05-9AD1-2D066EDF3665}"/>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76-661E-4B05-9AD1-2D066EDF3665}"/>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78-661E-4B05-9AD1-2D066EDF3665}"/>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7A-661E-4B05-9AD1-2D066EDF3665}"/>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7C-661E-4B05-9AD1-2D066EDF3665}"/>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Лист1!$A$98:$A$110</c15:sqref>
                        </c15:formulaRef>
                      </c:ext>
                    </c:extLst>
                    <c:strCache>
                      <c:ptCount val="10"/>
                      <c:pt idx="0">
                        <c:v>Обучающиеся</c:v>
                      </c:pt>
                      <c:pt idx="1">
                        <c:v>Законные представители обучающихся</c:v>
                      </c:pt>
                      <c:pt idx="2">
                        <c:v>Руководители образовательных организаций</c:v>
                      </c:pt>
                      <c:pt idx="3">
                        <c:v>Педагогические работники</c:v>
                      </c:pt>
                      <c:pt idx="4">
                        <c:v>Преподаватели </c:v>
                      </c:pt>
                      <c:pt idx="5">
                        <c:v>Научные работники</c:v>
                      </c:pt>
                      <c:pt idx="6">
                        <c:v>Иные работники сферы образования</c:v>
                      </c:pt>
                      <c:pt idx="7">
                        <c:v>Представители общественных организаций</c:v>
                      </c:pt>
                      <c:pt idx="8">
                        <c:v>Индивидуальные предприниматели, осуществляющие образовательную деятельность</c:v>
                      </c:pt>
                      <c:pt idx="9">
                        <c:v>Иные лица</c:v>
                      </c:pt>
                    </c:strCache>
                  </c:strRef>
                </c:cat>
                <c:val>
                  <c:numRef>
                    <c:extLst>
                      <c:ext xmlns:c15="http://schemas.microsoft.com/office/drawing/2012/chart" uri="{02D57815-91ED-43cb-92C2-25804820EDAC}">
                        <c15:formulaRef>
                          <c15:sqref>Лист1!$F$98:$F$110</c15:sqref>
                        </c15:formulaRef>
                      </c:ext>
                    </c:extLst>
                    <c:numCache>
                      <c:formatCode>General</c:formatCode>
                      <c:ptCount val="10"/>
                      <c:pt idx="0">
                        <c:v>7</c:v>
                      </c:pt>
                      <c:pt idx="1">
                        <c:v>22</c:v>
                      </c:pt>
                      <c:pt idx="2">
                        <c:v>15</c:v>
                      </c:pt>
                      <c:pt idx="3">
                        <c:v>12</c:v>
                      </c:pt>
                      <c:pt idx="4">
                        <c:v>2</c:v>
                      </c:pt>
                      <c:pt idx="5">
                        <c:v>1</c:v>
                      </c:pt>
                      <c:pt idx="6">
                        <c:v>4</c:v>
                      </c:pt>
                      <c:pt idx="7">
                        <c:v>1</c:v>
                      </c:pt>
                      <c:pt idx="8">
                        <c:v>0</c:v>
                      </c:pt>
                      <c:pt idx="9">
                        <c:v>14</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7D-661E-4B05-9AD1-2D066EDF3665}"/>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Лист1!$G$97</c15:sqref>
                        </c15:formulaRef>
                      </c:ext>
                    </c:extLst>
                    <c:strCache>
                      <c:ptCount val="1"/>
                      <c:pt idx="0">
                        <c:v>май</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7F-661E-4B05-9AD1-2D066EDF3665}"/>
                    </c:ext>
                  </c:extLst>
                </c:dPt>
                <c:dPt>
                  <c:idx val="1"/>
                  <c:bubble3D val="0"/>
                  <c:spPr>
                    <a:solidFill>
                      <a:schemeClr val="accent2"/>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81-661E-4B05-9AD1-2D066EDF3665}"/>
                    </c:ext>
                  </c:extLst>
                </c:dPt>
                <c:dPt>
                  <c:idx val="2"/>
                  <c:bubble3D val="0"/>
                  <c:spPr>
                    <a:solidFill>
                      <a:schemeClr val="accent3"/>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83-661E-4B05-9AD1-2D066EDF3665}"/>
                    </c:ext>
                  </c:extLst>
                </c:dPt>
                <c:dPt>
                  <c:idx val="3"/>
                  <c:bubble3D val="0"/>
                  <c:spPr>
                    <a:solidFill>
                      <a:schemeClr val="accent4"/>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85-661E-4B05-9AD1-2D066EDF3665}"/>
                    </c:ext>
                  </c:extLst>
                </c:dPt>
                <c:dPt>
                  <c:idx val="4"/>
                  <c:bubble3D val="0"/>
                  <c:spPr>
                    <a:solidFill>
                      <a:schemeClr val="accent5"/>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87-661E-4B05-9AD1-2D066EDF3665}"/>
                    </c:ext>
                  </c:extLst>
                </c:dPt>
                <c:dPt>
                  <c:idx val="5"/>
                  <c:bubble3D val="0"/>
                  <c:spPr>
                    <a:solidFill>
                      <a:schemeClr val="accent6"/>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89-661E-4B05-9AD1-2D066EDF3665}"/>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a:sp3d/>
                  </c:spPr>
                  <c:extLst xmlns:c15="http://schemas.microsoft.com/office/drawing/2012/chart">
                    <c:ext xmlns:c16="http://schemas.microsoft.com/office/drawing/2014/chart" uri="{C3380CC4-5D6E-409C-BE32-E72D297353CC}">
                      <c16:uniqueId val="{0000008B-661E-4B05-9AD1-2D066EDF3665}"/>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8D-661E-4B05-9AD1-2D066EDF3665}"/>
                    </c:ext>
                  </c:extLst>
                </c:dPt>
                <c:dPt>
                  <c:idx val="8"/>
                  <c:bubble3D val="0"/>
                  <c:spPr>
                    <a:solidFill>
                      <a:schemeClr val="accent3">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8F-661E-4B05-9AD1-2D066EDF3665}"/>
                    </c:ext>
                  </c:extLst>
                </c:dPt>
                <c:dPt>
                  <c:idx val="9"/>
                  <c:bubble3D val="0"/>
                  <c:spPr>
                    <a:solidFill>
                      <a:schemeClr val="accent4">
                        <a:lumMod val="60000"/>
                      </a:schemeClr>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91-661E-4B05-9AD1-2D066EDF3665}"/>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Лист1!$A$98:$A$110</c15:sqref>
                        </c15:formulaRef>
                      </c:ext>
                    </c:extLst>
                    <c:strCache>
                      <c:ptCount val="10"/>
                      <c:pt idx="0">
                        <c:v>Обучающиеся</c:v>
                      </c:pt>
                      <c:pt idx="1">
                        <c:v>Законные представители обучающихся</c:v>
                      </c:pt>
                      <c:pt idx="2">
                        <c:v>Руководители образовательных организаций</c:v>
                      </c:pt>
                      <c:pt idx="3">
                        <c:v>Педагогические работники</c:v>
                      </c:pt>
                      <c:pt idx="4">
                        <c:v>Преподаватели </c:v>
                      </c:pt>
                      <c:pt idx="5">
                        <c:v>Научные работники</c:v>
                      </c:pt>
                      <c:pt idx="6">
                        <c:v>Иные работники сферы образования</c:v>
                      </c:pt>
                      <c:pt idx="7">
                        <c:v>Представители общественных организаций</c:v>
                      </c:pt>
                      <c:pt idx="8">
                        <c:v>Индивидуальные предприниматели, осуществляющие образовательную деятельность</c:v>
                      </c:pt>
                      <c:pt idx="9">
                        <c:v>Иные лица</c:v>
                      </c:pt>
                    </c:strCache>
                  </c:strRef>
                </c:cat>
                <c:val>
                  <c:numRef>
                    <c:extLst>
                      <c:ext xmlns:c15="http://schemas.microsoft.com/office/drawing/2012/chart" uri="{02D57815-91ED-43cb-92C2-25804820EDAC}">
                        <c15:formulaRef>
                          <c15:sqref>Лист1!$G$98:$G$110</c15:sqref>
                        </c15:formulaRef>
                      </c:ext>
                    </c:extLst>
                    <c:numCache>
                      <c:formatCode>General</c:formatCode>
                      <c:ptCount val="10"/>
                      <c:pt idx="0">
                        <c:v>3</c:v>
                      </c:pt>
                      <c:pt idx="1">
                        <c:v>22</c:v>
                      </c:pt>
                      <c:pt idx="2">
                        <c:v>7</c:v>
                      </c:pt>
                      <c:pt idx="3">
                        <c:v>4</c:v>
                      </c:pt>
                      <c:pt idx="4">
                        <c:v>0</c:v>
                      </c:pt>
                      <c:pt idx="5">
                        <c:v>1</c:v>
                      </c:pt>
                      <c:pt idx="6">
                        <c:v>5</c:v>
                      </c:pt>
                      <c:pt idx="7">
                        <c:v>0</c:v>
                      </c:pt>
                      <c:pt idx="8">
                        <c:v>3</c:v>
                      </c:pt>
                      <c:pt idx="9">
                        <c:v>12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92-661E-4B05-9AD1-2D066EDF3665}"/>
                  </c:ext>
                </c:extLst>
              </c15:ser>
            </c15:filteredPieSeries>
          </c:ext>
        </c:extLst>
      </c:pie3DChart>
      <c:spPr>
        <a:noFill/>
        <a:ln>
          <a:noFill/>
        </a:ln>
        <a:effectLst/>
      </c:spPr>
    </c:plotArea>
    <c:legend>
      <c:legendPos val="r"/>
      <c:layout>
        <c:manualLayout>
          <c:xMode val="edge"/>
          <c:yMode val="edge"/>
          <c:x val="0.69514603252168361"/>
          <c:y val="0.11554725605682642"/>
          <c:w val="0.2973376275768001"/>
          <c:h val="0.84010795635846913"/>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4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w="9525" cap="flat" cmpd="sng" algn="ctr">
      <a:noFill/>
      <a:round/>
    </a:ln>
    <a:effectLst/>
  </c:spPr>
  <c:txPr>
    <a:bodyPr/>
    <a:lstStyle/>
    <a:p>
      <a:pPr>
        <a:defRPr/>
      </a:pPr>
      <a:endParaRPr lang="ru-RU"/>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ru-RU" sz="2000" b="1" i="0" baseline="0" dirty="0">
                <a:solidFill>
                  <a:schemeClr val="bg1"/>
                </a:solidFill>
                <a:effectLst/>
                <a:latin typeface="Times New Roman" panose="02020603050405020304" pitchFamily="18" charset="0"/>
                <a:cs typeface="Times New Roman" panose="02020603050405020304" pitchFamily="18" charset="0"/>
              </a:rPr>
              <a:t>РАСПРЕДЕЛЕНИЕ  ОБРАЩЕНИЙ ГРАЖДАН, ПОСТУПИВШИХ В  АПРЕЛЕ-МАЕ 2022 Г. ПО УРОВНЯМ ОБРАЗОВАНИЯ  </a:t>
            </a:r>
            <a:endParaRPr lang="ru-RU" sz="2000" dirty="0">
              <a:solidFill>
                <a:schemeClr val="bg1"/>
              </a:solidFill>
              <a:effectLst/>
              <a:latin typeface="Times New Roman" panose="02020603050405020304" pitchFamily="18" charset="0"/>
              <a:cs typeface="Times New Roman" panose="02020603050405020304" pitchFamily="18" charset="0"/>
            </a:endParaRPr>
          </a:p>
        </c:rich>
      </c:tx>
      <c:layout>
        <c:manualLayout>
          <c:xMode val="edge"/>
          <c:yMode val="edge"/>
          <c:x val="0.10855191256830601"/>
          <c:y val="8.3565455027885035E-3"/>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ru-RU"/>
        </a:p>
      </c:txPr>
    </c:title>
    <c:autoTitleDeleted val="0"/>
    <c:plotArea>
      <c:layout/>
      <c:ofPieChart>
        <c:ofPieType val="bar"/>
        <c:varyColors val="1"/>
        <c:ser>
          <c:idx val="6"/>
          <c:order val="6"/>
          <c:tx>
            <c:strRef>
              <c:f>Лист1!$H$113:$H$114</c:f>
              <c:strCache>
                <c:ptCount val="2"/>
                <c:pt idx="0">
                  <c:v>май</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C007-40A5-ACC7-F283CB97AC78}"/>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C007-40A5-ACC7-F283CB97AC78}"/>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C007-40A5-ACC7-F283CB97AC78}"/>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C007-40A5-ACC7-F283CB97AC78}"/>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C007-40A5-ACC7-F283CB97AC78}"/>
              </c:ext>
            </c:extLst>
          </c:dPt>
          <c:dPt>
            <c:idx val="5"/>
            <c:bubble3D val="0"/>
            <c:spPr>
              <a:solidFill>
                <a:schemeClr val="accent6"/>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B-C007-40A5-ACC7-F283CB97AC78}"/>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D-C007-40A5-ACC7-F283CB97AC78}"/>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F-C007-40A5-ACC7-F283CB97AC78}"/>
              </c:ext>
            </c:extLst>
          </c:dPt>
          <c:dLbls>
            <c:spPr>
              <a:no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Лист1!$A$115:$A$125</c:f>
              <c:strCache>
                <c:ptCount val="8"/>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Все уровни образования</c:v>
                </c:pt>
                <c:pt idx="7">
                  <c:v>Иное</c:v>
                </c:pt>
              </c:strCache>
            </c:strRef>
          </c:cat>
          <c:val>
            <c:numRef>
              <c:f>Лист1!$H$115:$H$125</c:f>
              <c:numCache>
                <c:formatCode>General</c:formatCode>
                <c:ptCount val="8"/>
                <c:pt idx="0">
                  <c:v>6</c:v>
                </c:pt>
                <c:pt idx="1">
                  <c:v>44</c:v>
                </c:pt>
                <c:pt idx="2">
                  <c:v>34</c:v>
                </c:pt>
                <c:pt idx="3">
                  <c:v>6</c:v>
                </c:pt>
                <c:pt idx="4">
                  <c:v>2</c:v>
                </c:pt>
                <c:pt idx="5">
                  <c:v>5</c:v>
                </c:pt>
                <c:pt idx="6">
                  <c:v>20</c:v>
                </c:pt>
                <c:pt idx="7">
                  <c:v>18</c:v>
                </c:pt>
              </c:numCache>
            </c:numRef>
          </c:val>
          <c:extLst>
            <c:ext xmlns:c15="http://schemas.microsoft.com/office/drawing/2012/chart" uri="{02D57815-91ED-43cb-92C2-25804820EDAC}">
              <c15:categoryFilterExceptions/>
            </c:ext>
            <c:ext xmlns:c16="http://schemas.microsoft.com/office/drawing/2014/chart" uri="{C3380CC4-5D6E-409C-BE32-E72D297353CC}">
              <c16:uniqueId val="{00000010-C007-40A5-ACC7-F283CB97AC78}"/>
            </c:ext>
          </c:extLst>
        </c:ser>
        <c:dLbls>
          <c:dLblPos val="ctr"/>
          <c:showLegendKey val="0"/>
          <c:showVal val="0"/>
          <c:showCatName val="0"/>
          <c:showSerName val="0"/>
          <c:showPercent val="1"/>
          <c:showBubbleSize val="0"/>
          <c:showLeaderLines val="1"/>
        </c:dLbls>
        <c:gapWidth val="150"/>
        <c:splitType val="percent"/>
        <c:splitPos val="10"/>
        <c:secondPieSize val="75"/>
        <c:serLines>
          <c:spPr>
            <a:ln w="9525">
              <a:solidFill>
                <a:schemeClr val="dk1">
                  <a:lumMod val="50000"/>
                  <a:lumOff val="50000"/>
                </a:schemeClr>
              </a:solidFill>
              <a:round/>
            </a:ln>
            <a:effectLst/>
          </c:spPr>
        </c:serLines>
        <c:extLst>
          <c:ext xmlns:c15="http://schemas.microsoft.com/office/drawing/2012/chart" uri="{02D57815-91ED-43cb-92C2-25804820EDAC}">
            <c15:filteredPieSeries>
              <c15:ser>
                <c:idx val="0"/>
                <c:order val="0"/>
                <c:tx>
                  <c:strRef>
                    <c:extLst>
                      <c:ext uri="{02D57815-91ED-43cb-92C2-25804820EDAC}">
                        <c15:formulaRef>
                          <c15:sqref>Лист1!$B$113:$B$114</c15:sqref>
                        </c15:formulaRef>
                      </c:ext>
                    </c:extLst>
                    <c:strCache>
                      <c:ptCount val="2"/>
                      <c:pt idx="0">
                        <c:v>январь</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2-C007-40A5-ACC7-F283CB97AC78}"/>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4-C007-40A5-ACC7-F283CB97AC78}"/>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6-C007-40A5-ACC7-F283CB97AC78}"/>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8-C007-40A5-ACC7-F283CB97AC78}"/>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A-C007-40A5-ACC7-F283CB97AC78}"/>
                    </c:ext>
                  </c:extLst>
                </c:dPt>
                <c:dPt>
                  <c:idx val="5"/>
                  <c:bubble3D val="0"/>
                  <c:spPr>
                    <a:solidFill>
                      <a:schemeClr val="accent6"/>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C-C007-40A5-ACC7-F283CB97AC78}"/>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1E-C007-40A5-ACC7-F283CB97AC78}"/>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20-C007-40A5-ACC7-F283CB97AC78}"/>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uri="{CE6537A1-D6FC-4f65-9D91-7224C49458BB}"/>
                  </c:extLst>
                </c:dLbls>
                <c:cat>
                  <c:strRef>
                    <c:extLst>
                      <c:ext uri="{02D57815-91ED-43cb-92C2-25804820EDAC}">
                        <c15:formulaRef>
                          <c15:sqref>Лист1!$A$115:$A$125</c15:sqref>
                        </c15:formulaRef>
                      </c:ext>
                    </c:extLst>
                    <c:strCache>
                      <c:ptCount val="8"/>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Все уровни образования</c:v>
                      </c:pt>
                      <c:pt idx="7">
                        <c:v>Иное</c:v>
                      </c:pt>
                    </c:strCache>
                  </c:strRef>
                </c:cat>
                <c:val>
                  <c:numRef>
                    <c:extLst>
                      <c:ext uri="{02D57815-91ED-43cb-92C2-25804820EDAC}">
                        <c15:formulaRef>
                          <c15:sqref>Лист1!$B$115:$B$125</c15:sqref>
                        </c15:formulaRef>
                      </c:ext>
                    </c:extLst>
                    <c:numCache>
                      <c:formatCode>General</c:formatCode>
                      <c:ptCount val="8"/>
                      <c:pt idx="0">
                        <c:v>1</c:v>
                      </c:pt>
                      <c:pt idx="1">
                        <c:v>5</c:v>
                      </c:pt>
                      <c:pt idx="2">
                        <c:v>8</c:v>
                      </c:pt>
                      <c:pt idx="3">
                        <c:v>2</c:v>
                      </c:pt>
                      <c:pt idx="5">
                        <c:v>2</c:v>
                      </c:pt>
                      <c:pt idx="6">
                        <c:v>3</c:v>
                      </c:pt>
                      <c:pt idx="7">
                        <c:v>7</c:v>
                      </c:pt>
                    </c:numCache>
                  </c:numRef>
                </c:val>
                <c:extLst>
                  <c:ext uri="{02D57815-91ED-43cb-92C2-25804820EDAC}">
                    <c15:categoryFilterExceptions/>
                  </c:ext>
                  <c:ext xmlns:c16="http://schemas.microsoft.com/office/drawing/2014/chart" uri="{C3380CC4-5D6E-409C-BE32-E72D297353CC}">
                    <c16:uniqueId val="{00000021-C007-40A5-ACC7-F283CB97AC78}"/>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Лист1!$C$113:$C$114</c15:sqref>
                        </c15:formulaRef>
                      </c:ext>
                    </c:extLst>
                    <c:strCache>
                      <c:ptCount val="2"/>
                      <c:pt idx="0">
                        <c:v>февраль</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3-C007-40A5-ACC7-F283CB97AC78}"/>
                    </c:ext>
                  </c:extLst>
                </c:dPt>
                <c:dPt>
                  <c:idx val="1"/>
                  <c:bubble3D val="0"/>
                  <c:spPr>
                    <a:solidFill>
                      <a:schemeClr val="accent2"/>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5-C007-40A5-ACC7-F283CB97AC78}"/>
                    </c:ext>
                  </c:extLst>
                </c:dPt>
                <c:dPt>
                  <c:idx val="2"/>
                  <c:bubble3D val="0"/>
                  <c:spPr>
                    <a:solidFill>
                      <a:schemeClr val="accent3"/>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7-C007-40A5-ACC7-F283CB97AC78}"/>
                    </c:ext>
                  </c:extLst>
                </c:dPt>
                <c:dPt>
                  <c:idx val="3"/>
                  <c:bubble3D val="0"/>
                  <c:spPr>
                    <a:solidFill>
                      <a:schemeClr val="accent4"/>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9-C007-40A5-ACC7-F283CB97AC78}"/>
                    </c:ext>
                  </c:extLst>
                </c:dPt>
                <c:dPt>
                  <c:idx val="4"/>
                  <c:bubble3D val="0"/>
                  <c:spPr>
                    <a:solidFill>
                      <a:schemeClr val="accent5"/>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B-C007-40A5-ACC7-F283CB97AC78}"/>
                    </c:ext>
                  </c:extLst>
                </c:dPt>
                <c:dPt>
                  <c:idx val="5"/>
                  <c:bubble3D val="0"/>
                  <c:spPr>
                    <a:solidFill>
                      <a:schemeClr val="accent6"/>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D-C007-40A5-ACC7-F283CB97AC78}"/>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2F-C007-40A5-ACC7-F283CB97AC78}"/>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31-C007-40A5-ACC7-F283CB97AC78}"/>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Лист1!$A$115:$A$125</c15:sqref>
                        </c15:formulaRef>
                      </c:ext>
                    </c:extLst>
                    <c:strCache>
                      <c:ptCount val="8"/>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Все уровни образования</c:v>
                      </c:pt>
                      <c:pt idx="7">
                        <c:v>Иное</c:v>
                      </c:pt>
                    </c:strCache>
                  </c:strRef>
                </c:cat>
                <c:val>
                  <c:numRef>
                    <c:extLst>
                      <c:ext xmlns:c15="http://schemas.microsoft.com/office/drawing/2012/chart" uri="{02D57815-91ED-43cb-92C2-25804820EDAC}">
                        <c15:formulaRef>
                          <c15:sqref>Лист1!$C$115:$C$125</c15:sqref>
                        </c15:formulaRef>
                      </c:ext>
                    </c:extLst>
                    <c:numCache>
                      <c:formatCode>General</c:formatCode>
                      <c:ptCount val="8"/>
                      <c:pt idx="1">
                        <c:v>9</c:v>
                      </c:pt>
                      <c:pt idx="2">
                        <c:v>23</c:v>
                      </c:pt>
                      <c:pt idx="3">
                        <c:v>1</c:v>
                      </c:pt>
                      <c:pt idx="6">
                        <c:v>3</c:v>
                      </c:pt>
                      <c:pt idx="7">
                        <c:v>12</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32-C007-40A5-ACC7-F283CB97AC78}"/>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Лист1!$D$113:$D$114</c15:sqref>
                        </c15:formulaRef>
                      </c:ext>
                    </c:extLst>
                    <c:strCache>
                      <c:ptCount val="2"/>
                      <c:pt idx="0">
                        <c:v>март</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4-C007-40A5-ACC7-F283CB97AC78}"/>
                    </c:ext>
                  </c:extLst>
                </c:dPt>
                <c:dPt>
                  <c:idx val="1"/>
                  <c:bubble3D val="0"/>
                  <c:spPr>
                    <a:solidFill>
                      <a:schemeClr val="accent2"/>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6-C007-40A5-ACC7-F283CB97AC78}"/>
                    </c:ext>
                  </c:extLst>
                </c:dPt>
                <c:dPt>
                  <c:idx val="2"/>
                  <c:bubble3D val="0"/>
                  <c:spPr>
                    <a:solidFill>
                      <a:schemeClr val="accent3"/>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8-C007-40A5-ACC7-F283CB97AC78}"/>
                    </c:ext>
                  </c:extLst>
                </c:dPt>
                <c:dPt>
                  <c:idx val="3"/>
                  <c:bubble3D val="0"/>
                  <c:spPr>
                    <a:solidFill>
                      <a:schemeClr val="accent4"/>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A-C007-40A5-ACC7-F283CB97AC78}"/>
                    </c:ext>
                  </c:extLst>
                </c:dPt>
                <c:dPt>
                  <c:idx val="4"/>
                  <c:bubble3D val="0"/>
                  <c:spPr>
                    <a:solidFill>
                      <a:schemeClr val="accent5"/>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C-C007-40A5-ACC7-F283CB97AC78}"/>
                    </c:ext>
                  </c:extLst>
                </c:dPt>
                <c:dPt>
                  <c:idx val="5"/>
                  <c:bubble3D val="0"/>
                  <c:spPr>
                    <a:solidFill>
                      <a:schemeClr val="accent6"/>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E-C007-40A5-ACC7-F283CB97AC78}"/>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40-C007-40A5-ACC7-F283CB97AC78}"/>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42-C007-40A5-ACC7-F283CB97AC78}"/>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Лист1!$A$115:$A$125</c15:sqref>
                        </c15:formulaRef>
                      </c:ext>
                    </c:extLst>
                    <c:strCache>
                      <c:ptCount val="8"/>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Все уровни образования</c:v>
                      </c:pt>
                      <c:pt idx="7">
                        <c:v>Иное</c:v>
                      </c:pt>
                    </c:strCache>
                  </c:strRef>
                </c:cat>
                <c:val>
                  <c:numRef>
                    <c:extLst>
                      <c:ext xmlns:c15="http://schemas.microsoft.com/office/drawing/2012/chart" uri="{02D57815-91ED-43cb-92C2-25804820EDAC}">
                        <c15:formulaRef>
                          <c15:sqref>Лист1!$D$115:$D$125</c15:sqref>
                        </c15:formulaRef>
                      </c:ext>
                    </c:extLst>
                    <c:numCache>
                      <c:formatCode>General</c:formatCode>
                      <c:ptCount val="8"/>
                      <c:pt idx="0">
                        <c:v>3</c:v>
                      </c:pt>
                      <c:pt idx="1">
                        <c:v>8</c:v>
                      </c:pt>
                      <c:pt idx="2">
                        <c:v>21</c:v>
                      </c:pt>
                      <c:pt idx="3">
                        <c:v>5</c:v>
                      </c:pt>
                      <c:pt idx="5">
                        <c:v>2</c:v>
                      </c:pt>
                      <c:pt idx="6">
                        <c:v>7</c:v>
                      </c:pt>
                      <c:pt idx="7">
                        <c:v>6</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43-C007-40A5-ACC7-F283CB97AC78}"/>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Лист1!$E$113:$E$114</c15:sqref>
                        </c15:formulaRef>
                      </c:ext>
                    </c:extLst>
                    <c:strCache>
                      <c:ptCount val="2"/>
                      <c:pt idx="0">
                        <c:v>март</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5-C007-40A5-ACC7-F283CB97AC78}"/>
                    </c:ext>
                  </c:extLst>
                </c:dPt>
                <c:dPt>
                  <c:idx val="1"/>
                  <c:bubble3D val="0"/>
                  <c:spPr>
                    <a:solidFill>
                      <a:schemeClr val="accent2"/>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7-C007-40A5-ACC7-F283CB97AC78}"/>
                    </c:ext>
                  </c:extLst>
                </c:dPt>
                <c:dPt>
                  <c:idx val="2"/>
                  <c:bubble3D val="0"/>
                  <c:spPr>
                    <a:solidFill>
                      <a:schemeClr val="accent3"/>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9-C007-40A5-ACC7-F283CB97AC78}"/>
                    </c:ext>
                  </c:extLst>
                </c:dPt>
                <c:dPt>
                  <c:idx val="3"/>
                  <c:bubble3D val="0"/>
                  <c:spPr>
                    <a:solidFill>
                      <a:schemeClr val="accent4"/>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B-C007-40A5-ACC7-F283CB97AC78}"/>
                    </c:ext>
                  </c:extLst>
                </c:dPt>
                <c:dPt>
                  <c:idx val="4"/>
                  <c:bubble3D val="0"/>
                  <c:spPr>
                    <a:solidFill>
                      <a:schemeClr val="accent5"/>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D-C007-40A5-ACC7-F283CB97AC78}"/>
                    </c:ext>
                  </c:extLst>
                </c:dPt>
                <c:dPt>
                  <c:idx val="5"/>
                  <c:bubble3D val="0"/>
                  <c:spPr>
                    <a:solidFill>
                      <a:schemeClr val="accent6"/>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F-C007-40A5-ACC7-F283CB97AC78}"/>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51-C007-40A5-ACC7-F283CB97AC78}"/>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53-C007-40A5-ACC7-F283CB97AC78}"/>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Лист1!$A$115:$A$125</c15:sqref>
                        </c15:formulaRef>
                      </c:ext>
                    </c:extLst>
                    <c:strCache>
                      <c:ptCount val="8"/>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Все уровни образования</c:v>
                      </c:pt>
                      <c:pt idx="7">
                        <c:v>Иное</c:v>
                      </c:pt>
                    </c:strCache>
                  </c:strRef>
                </c:cat>
                <c:val>
                  <c:numRef>
                    <c:extLst>
                      <c:ext xmlns:c15="http://schemas.microsoft.com/office/drawing/2012/chart" uri="{02D57815-91ED-43cb-92C2-25804820EDAC}">
                        <c15:formulaRef>
                          <c15:sqref>Лист1!$E$115:$E$125</c15:sqref>
                        </c15:formulaRef>
                      </c:ext>
                    </c:extLst>
                    <c:numCache>
                      <c:formatCode>General</c:formatCode>
                      <c:ptCount val="8"/>
                      <c:pt idx="0">
                        <c:v>4</c:v>
                      </c:pt>
                      <c:pt idx="1">
                        <c:v>22</c:v>
                      </c:pt>
                      <c:pt idx="2">
                        <c:v>52</c:v>
                      </c:pt>
                      <c:pt idx="3">
                        <c:v>8</c:v>
                      </c:pt>
                      <c:pt idx="5">
                        <c:v>4</c:v>
                      </c:pt>
                      <c:pt idx="6">
                        <c:v>13</c:v>
                      </c:pt>
                      <c:pt idx="7">
                        <c:v>25</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54-C007-40A5-ACC7-F283CB97AC78}"/>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Лист1!$F$113:$F$114</c15:sqref>
                        </c15:formulaRef>
                      </c:ext>
                    </c:extLst>
                    <c:strCache>
                      <c:ptCount val="2"/>
                      <c:pt idx="0">
                        <c:v>апрель</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56-C007-40A5-ACC7-F283CB97AC78}"/>
                    </c:ext>
                  </c:extLst>
                </c:dPt>
                <c:dPt>
                  <c:idx val="1"/>
                  <c:bubble3D val="0"/>
                  <c:spPr>
                    <a:solidFill>
                      <a:schemeClr val="accent2"/>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58-C007-40A5-ACC7-F283CB97AC78}"/>
                    </c:ext>
                  </c:extLst>
                </c:dPt>
                <c:dPt>
                  <c:idx val="2"/>
                  <c:bubble3D val="0"/>
                  <c:spPr>
                    <a:solidFill>
                      <a:schemeClr val="accent3"/>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5A-C007-40A5-ACC7-F283CB97AC78}"/>
                    </c:ext>
                  </c:extLst>
                </c:dPt>
                <c:dPt>
                  <c:idx val="3"/>
                  <c:bubble3D val="0"/>
                  <c:spPr>
                    <a:solidFill>
                      <a:schemeClr val="accent4"/>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5C-C007-40A5-ACC7-F283CB97AC78}"/>
                    </c:ext>
                  </c:extLst>
                </c:dPt>
                <c:dPt>
                  <c:idx val="4"/>
                  <c:bubble3D val="0"/>
                  <c:spPr>
                    <a:solidFill>
                      <a:schemeClr val="accent5"/>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5E-C007-40A5-ACC7-F283CB97AC78}"/>
                    </c:ext>
                  </c:extLst>
                </c:dPt>
                <c:dPt>
                  <c:idx val="5"/>
                  <c:bubble3D val="0"/>
                  <c:spPr>
                    <a:solidFill>
                      <a:schemeClr val="accent6"/>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60-C007-40A5-ACC7-F283CB97AC78}"/>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62-C007-40A5-ACC7-F283CB97AC78}"/>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64-C007-40A5-ACC7-F283CB97AC78}"/>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Лист1!$A$115:$A$125</c15:sqref>
                        </c15:formulaRef>
                      </c:ext>
                    </c:extLst>
                    <c:strCache>
                      <c:ptCount val="8"/>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Все уровни образования</c:v>
                      </c:pt>
                      <c:pt idx="7">
                        <c:v>Иное</c:v>
                      </c:pt>
                    </c:strCache>
                  </c:strRef>
                </c:cat>
                <c:val>
                  <c:numRef>
                    <c:extLst>
                      <c:ext xmlns:c15="http://schemas.microsoft.com/office/drawing/2012/chart" uri="{02D57815-91ED-43cb-92C2-25804820EDAC}">
                        <c15:formulaRef>
                          <c15:sqref>Лист1!$F$115:$F$125</c15:sqref>
                        </c15:formulaRef>
                      </c:ext>
                    </c:extLst>
                    <c:numCache>
                      <c:formatCode>General</c:formatCode>
                      <c:ptCount val="8"/>
                      <c:pt idx="0">
                        <c:v>1</c:v>
                      </c:pt>
                      <c:pt idx="1">
                        <c:v>22</c:v>
                      </c:pt>
                      <c:pt idx="2">
                        <c:v>24</c:v>
                      </c:pt>
                      <c:pt idx="3">
                        <c:v>4</c:v>
                      </c:pt>
                      <c:pt idx="4">
                        <c:v>2</c:v>
                      </c:pt>
                      <c:pt idx="5">
                        <c:v>4</c:v>
                      </c:pt>
                      <c:pt idx="6">
                        <c:v>11</c:v>
                      </c:pt>
                      <c:pt idx="7">
                        <c:v>10</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65-C007-40A5-ACC7-F283CB97AC78}"/>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Лист1!$G$113:$G$114</c15:sqref>
                        </c15:formulaRef>
                      </c:ext>
                    </c:extLst>
                    <c:strCache>
                      <c:ptCount val="2"/>
                      <c:pt idx="0">
                        <c:v>май</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67-C007-40A5-ACC7-F283CB97AC78}"/>
                    </c:ext>
                  </c:extLst>
                </c:dPt>
                <c:dPt>
                  <c:idx val="1"/>
                  <c:bubble3D val="0"/>
                  <c:spPr>
                    <a:solidFill>
                      <a:schemeClr val="accent2"/>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69-C007-40A5-ACC7-F283CB97AC78}"/>
                    </c:ext>
                  </c:extLst>
                </c:dPt>
                <c:dPt>
                  <c:idx val="2"/>
                  <c:bubble3D val="0"/>
                  <c:spPr>
                    <a:solidFill>
                      <a:schemeClr val="accent3"/>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6B-C007-40A5-ACC7-F283CB97AC78}"/>
                    </c:ext>
                  </c:extLst>
                </c:dPt>
                <c:dPt>
                  <c:idx val="3"/>
                  <c:bubble3D val="0"/>
                  <c:spPr>
                    <a:solidFill>
                      <a:schemeClr val="accent4"/>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6D-C007-40A5-ACC7-F283CB97AC78}"/>
                    </c:ext>
                  </c:extLst>
                </c:dPt>
                <c:dPt>
                  <c:idx val="4"/>
                  <c:bubble3D val="0"/>
                  <c:spPr>
                    <a:solidFill>
                      <a:schemeClr val="accent5"/>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6F-C007-40A5-ACC7-F283CB97AC78}"/>
                    </c:ext>
                  </c:extLst>
                </c:dPt>
                <c:dPt>
                  <c:idx val="5"/>
                  <c:bubble3D val="0"/>
                  <c:spPr>
                    <a:solidFill>
                      <a:schemeClr val="accent6"/>
                    </a:solidFill>
                    <a:ln>
                      <a:noFill/>
                    </a:ln>
                    <a:effectLst>
                      <a:outerShdw blurRad="2540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71-C007-40A5-ACC7-F283CB97AC78}"/>
                    </c:ext>
                  </c:extLst>
                </c:dPt>
                <c:dPt>
                  <c:idx val="6"/>
                  <c:bubble3D val="0"/>
                  <c:spPr>
                    <a:solidFill>
                      <a:schemeClr val="accent1">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73-C007-40A5-ACC7-F283CB97AC78}"/>
                    </c:ext>
                  </c:extLst>
                </c:dPt>
                <c:dPt>
                  <c:idx val="7"/>
                  <c:bubble3D val="0"/>
                  <c:spPr>
                    <a:solidFill>
                      <a:schemeClr val="accent2">
                        <a:lumMod val="6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75-C007-40A5-ACC7-F283CB97AC78}"/>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ru-R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Лист1!$A$115:$A$125</c15:sqref>
                        </c15:formulaRef>
                      </c:ext>
                    </c:extLst>
                    <c:strCache>
                      <c:ptCount val="8"/>
                      <c:pt idx="0">
                        <c:v>дошкольное образование</c:v>
                      </c:pt>
                      <c:pt idx="1">
                        <c:v>начальное, основное и среднее общее образование </c:v>
                      </c:pt>
                      <c:pt idx="2">
                        <c:v>среднее профессиональное образование</c:v>
                      </c:pt>
                      <c:pt idx="3">
                        <c:v>высшее образование (бакалавриат, специалитет, магистратура)</c:v>
                      </c:pt>
                      <c:pt idx="4">
                        <c:v>высшее образование - подготовка кадров высшей квалификации</c:v>
                      </c:pt>
                      <c:pt idx="5">
                        <c:v>дополнительное образование детей и взрослых</c:v>
                      </c:pt>
                      <c:pt idx="6">
                        <c:v>Все уровни образования</c:v>
                      </c:pt>
                      <c:pt idx="7">
                        <c:v>Иное</c:v>
                      </c:pt>
                    </c:strCache>
                  </c:strRef>
                </c:cat>
                <c:val>
                  <c:numRef>
                    <c:extLst>
                      <c:ext xmlns:c15="http://schemas.microsoft.com/office/drawing/2012/chart" uri="{02D57815-91ED-43cb-92C2-25804820EDAC}">
                        <c15:formulaRef>
                          <c15:sqref>Лист1!$G$115:$G$125</c15:sqref>
                        </c15:formulaRef>
                      </c:ext>
                    </c:extLst>
                    <c:numCache>
                      <c:formatCode>General</c:formatCode>
                      <c:ptCount val="8"/>
                      <c:pt idx="0">
                        <c:v>5</c:v>
                      </c:pt>
                      <c:pt idx="1">
                        <c:v>22</c:v>
                      </c:pt>
                      <c:pt idx="2">
                        <c:v>10</c:v>
                      </c:pt>
                      <c:pt idx="3">
                        <c:v>2</c:v>
                      </c:pt>
                      <c:pt idx="5">
                        <c:v>1</c:v>
                      </c:pt>
                      <c:pt idx="6">
                        <c:v>9</c:v>
                      </c:pt>
                      <c:pt idx="7">
                        <c:v>8</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76-C007-40A5-ACC7-F283CB97AC78}"/>
                  </c:ext>
                </c:extLst>
              </c15:ser>
            </c15:filteredPieSeries>
          </c:ext>
        </c:extLst>
      </c:ofPieChart>
      <c:spPr>
        <a:noFill/>
        <a:ln>
          <a:noFill/>
        </a:ln>
        <a:effectLst/>
      </c:spPr>
    </c:plotArea>
    <c:legend>
      <c:legendPos val="r"/>
      <c:layout>
        <c:manualLayout>
          <c:xMode val="edge"/>
          <c:yMode val="edge"/>
          <c:x val="0.69245686502301962"/>
          <c:y val="0.22275606542860171"/>
          <c:w val="0.29934641366550491"/>
          <c:h val="0.72306857794540336"/>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2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w="9525" cap="flat" cmpd="sng" algn="ctr">
      <a:noFill/>
      <a:round/>
    </a:ln>
    <a:effectLst/>
  </c:spPr>
  <c:txPr>
    <a:bodyPr/>
    <a:lstStyle/>
    <a:p>
      <a:pPr>
        <a:defRPr/>
      </a:pPr>
      <a:endParaRPr lang="ru-RU"/>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0" i="0" u="none" strike="noStrike" kern="1200" spc="0" baseline="0">
                <a:solidFill>
                  <a:schemeClr val="bg1"/>
                </a:solidFill>
                <a:latin typeface="Times New Roman" panose="02020603050405020304" pitchFamily="18" charset="0"/>
                <a:ea typeface="+mn-ea"/>
                <a:cs typeface="Times New Roman" panose="02020603050405020304" pitchFamily="18" charset="0"/>
              </a:defRPr>
            </a:pPr>
            <a:r>
              <a:rPr lang="ru-RU" sz="2000" b="1" i="0" baseline="0" dirty="0">
                <a:solidFill>
                  <a:schemeClr val="bg1"/>
                </a:solidFill>
                <a:effectLst/>
                <a:latin typeface="Times New Roman" panose="02020603050405020304" pitchFamily="18" charset="0"/>
                <a:cs typeface="Times New Roman" panose="02020603050405020304" pitchFamily="18" charset="0"/>
              </a:rPr>
              <a:t>ДОЛЯ ОБРАЩЕНИЙ ГРАЖДАН, ПОСТУПИВШИХ  В АПРЕЛЕ-МАЕ 2022Г., В ЗАВИСИМОСТИ ОТ ПОЛНОМОЧИЙ ГОСУДАРСТВЕННЫХ ОРГАНОВ И ИНЫХ СУБЪЕКТОВ ПРАВА, В РАМКАХ КОТОРЫХ ОНИ РАССМАТРИВАЮТСЯ</a:t>
            </a:r>
            <a:endParaRPr lang="ru-RU" sz="2000" dirty="0">
              <a:solidFill>
                <a:schemeClr val="bg1"/>
              </a:solidFill>
              <a:effectLst/>
              <a:latin typeface="Times New Roman" panose="02020603050405020304" pitchFamily="18" charset="0"/>
              <a:cs typeface="Times New Roman" panose="02020603050405020304" pitchFamily="18" charset="0"/>
            </a:endParaRPr>
          </a:p>
        </c:rich>
      </c:tx>
      <c:overlay val="0"/>
      <c:spPr>
        <a:noFill/>
        <a:ln>
          <a:noFill/>
        </a:ln>
        <a:effectLst/>
      </c:spPr>
    </c:title>
    <c:autoTitleDeleted val="0"/>
    <c:plotArea>
      <c:layout>
        <c:manualLayout>
          <c:layoutTarget val="inner"/>
          <c:xMode val="edge"/>
          <c:yMode val="edge"/>
          <c:x val="2.8817350901316353E-2"/>
          <c:y val="0.23337797457649767"/>
          <c:w val="0.43902359827860099"/>
          <c:h val="0.72259459935270198"/>
        </c:manualLayout>
      </c:layout>
      <c:pieChart>
        <c:varyColors val="1"/>
        <c:ser>
          <c:idx val="6"/>
          <c:order val="6"/>
          <c:tx>
            <c:strRef>
              <c:f>Лист1!$H$136</c:f>
              <c:strCache>
                <c:ptCount val="1"/>
                <c:pt idx="0">
                  <c:v>общ</c:v>
                </c:pt>
              </c:strCache>
            </c:strRef>
          </c:tx>
          <c:dPt>
            <c:idx val="0"/>
            <c:bubble3D val="0"/>
            <c:spPr>
              <a:solidFill>
                <a:schemeClr val="accent1"/>
              </a:solidFill>
              <a:ln>
                <a:noFill/>
              </a:ln>
              <a:effectLst/>
            </c:spPr>
            <c:extLst>
              <c:ext xmlns:c16="http://schemas.microsoft.com/office/drawing/2014/chart" uri="{C3380CC4-5D6E-409C-BE32-E72D297353CC}">
                <c16:uniqueId val="{00000001-EEA5-45D7-AA95-57FB7B033903}"/>
              </c:ext>
            </c:extLst>
          </c:dPt>
          <c:dPt>
            <c:idx val="1"/>
            <c:bubble3D val="0"/>
            <c:spPr>
              <a:solidFill>
                <a:schemeClr val="accent2"/>
              </a:solidFill>
              <a:ln>
                <a:noFill/>
              </a:ln>
              <a:effectLst/>
            </c:spPr>
            <c:extLst>
              <c:ext xmlns:c16="http://schemas.microsoft.com/office/drawing/2014/chart" uri="{C3380CC4-5D6E-409C-BE32-E72D297353CC}">
                <c16:uniqueId val="{00000003-EEA5-45D7-AA95-57FB7B033903}"/>
              </c:ext>
            </c:extLst>
          </c:dPt>
          <c:dPt>
            <c:idx val="2"/>
            <c:bubble3D val="0"/>
            <c:spPr>
              <a:solidFill>
                <a:schemeClr val="accent3"/>
              </a:solidFill>
              <a:ln>
                <a:noFill/>
              </a:ln>
              <a:effectLst/>
            </c:spPr>
            <c:extLst>
              <c:ext xmlns:c16="http://schemas.microsoft.com/office/drawing/2014/chart" uri="{C3380CC4-5D6E-409C-BE32-E72D297353CC}">
                <c16:uniqueId val="{00000005-EEA5-45D7-AA95-57FB7B033903}"/>
              </c:ext>
            </c:extLst>
          </c:dPt>
          <c:dPt>
            <c:idx val="3"/>
            <c:bubble3D val="0"/>
            <c:spPr>
              <a:solidFill>
                <a:schemeClr val="accent4"/>
              </a:solidFill>
              <a:ln>
                <a:noFill/>
              </a:ln>
              <a:effectLst/>
            </c:spPr>
            <c:extLst>
              <c:ext xmlns:c16="http://schemas.microsoft.com/office/drawing/2014/chart" uri="{C3380CC4-5D6E-409C-BE32-E72D297353CC}">
                <c16:uniqueId val="{00000007-EEA5-45D7-AA95-57FB7B033903}"/>
              </c:ext>
            </c:extLst>
          </c:dPt>
          <c:dPt>
            <c:idx val="4"/>
            <c:bubble3D val="0"/>
            <c:spPr>
              <a:solidFill>
                <a:schemeClr val="accent5"/>
              </a:solidFill>
              <a:ln>
                <a:noFill/>
              </a:ln>
              <a:effectLst/>
            </c:spPr>
            <c:extLst>
              <c:ext xmlns:c16="http://schemas.microsoft.com/office/drawing/2014/chart" uri="{C3380CC4-5D6E-409C-BE32-E72D297353CC}">
                <c16:uniqueId val="{00000009-EEA5-45D7-AA95-57FB7B033903}"/>
              </c:ext>
            </c:extLst>
          </c:dPt>
          <c:dPt>
            <c:idx val="5"/>
            <c:bubble3D val="0"/>
            <c:spPr>
              <a:solidFill>
                <a:schemeClr val="accent6"/>
              </a:solidFill>
              <a:ln>
                <a:noFill/>
              </a:ln>
              <a:effectLst/>
            </c:spPr>
            <c:extLst>
              <c:ext xmlns:c16="http://schemas.microsoft.com/office/drawing/2014/chart" uri="{C3380CC4-5D6E-409C-BE32-E72D297353CC}">
                <c16:uniqueId val="{0000000B-EEA5-45D7-AA95-57FB7B033903}"/>
              </c:ext>
            </c:extLst>
          </c:dPt>
          <c:dPt>
            <c:idx val="6"/>
            <c:bubble3D val="0"/>
            <c:spPr>
              <a:solidFill>
                <a:schemeClr val="accent1">
                  <a:lumMod val="60000"/>
                </a:schemeClr>
              </a:solidFill>
              <a:ln>
                <a:noFill/>
              </a:ln>
              <a:effectLst/>
            </c:spPr>
            <c:extLst>
              <c:ext xmlns:c16="http://schemas.microsoft.com/office/drawing/2014/chart" uri="{C3380CC4-5D6E-409C-BE32-E72D297353CC}">
                <c16:uniqueId val="{0000000D-EEA5-45D7-AA95-57FB7B033903}"/>
              </c:ext>
            </c:extLst>
          </c:dPt>
          <c:dLbls>
            <c:dLbl>
              <c:idx val="5"/>
              <c:layout>
                <c:manualLayout>
                  <c:x val="1.4330152804187113E-2"/>
                  <c:y val="-3.9925618886389978E-3"/>
                </c:manualLayout>
              </c:layout>
              <c:dLblPos val="bestFi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B-EEA5-45D7-AA95-57FB7B033903}"/>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0"/>
            <c:showCatName val="0"/>
            <c:showSerName val="0"/>
            <c:showPercent val="1"/>
            <c:showBubbleSize val="0"/>
            <c:showLeaderLines val="0"/>
            <c:extLst>
              <c:ext xmlns:c15="http://schemas.microsoft.com/office/drawing/2012/chart" uri="{CE6537A1-D6FC-4f65-9D91-7224C49458BB}"/>
            </c:extLst>
          </c:dLbls>
          <c:cat>
            <c:strRef>
              <c:f>Лист1!$A$137:$A$143</c:f>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f>Лист1!$H$137:$H$143</c:f>
              <c:numCache>
                <c:formatCode>General</c:formatCode>
                <c:ptCount val="7"/>
                <c:pt idx="0">
                  <c:v>64</c:v>
                </c:pt>
                <c:pt idx="1">
                  <c:v>20</c:v>
                </c:pt>
                <c:pt idx="2">
                  <c:v>8</c:v>
                </c:pt>
                <c:pt idx="3">
                  <c:v>29</c:v>
                </c:pt>
                <c:pt idx="4">
                  <c:v>1</c:v>
                </c:pt>
                <c:pt idx="5">
                  <c:v>2</c:v>
                </c:pt>
                <c:pt idx="6">
                  <c:v>11</c:v>
                </c:pt>
              </c:numCache>
            </c:numRef>
          </c:val>
          <c:extLst>
            <c:ext xmlns:c16="http://schemas.microsoft.com/office/drawing/2014/chart" uri="{C3380CC4-5D6E-409C-BE32-E72D297353CC}">
              <c16:uniqueId val="{0000000E-EEA5-45D7-AA95-57FB7B033903}"/>
            </c:ext>
          </c:extLst>
        </c:ser>
        <c:dLbls>
          <c:showLegendKey val="0"/>
          <c:showVal val="0"/>
          <c:showCatName val="0"/>
          <c:showSerName val="0"/>
          <c:showPercent val="0"/>
          <c:showBubbleSize val="0"/>
          <c:showLeaderLines val="0"/>
        </c:dLbls>
        <c:firstSliceAng val="0"/>
        <c:extLst>
          <c:ext xmlns:c15="http://schemas.microsoft.com/office/drawing/2012/chart" uri="{02D57815-91ED-43cb-92C2-25804820EDAC}">
            <c15:filteredPieSeries>
              <c15:ser>
                <c:idx val="0"/>
                <c:order val="0"/>
                <c:tx>
                  <c:strRef>
                    <c:extLst>
                      <c:ext uri="{02D57815-91ED-43cb-92C2-25804820EDAC}">
                        <c15:formulaRef>
                          <c15:sqref>Лист1!$B$136</c15:sqref>
                        </c15:formulaRef>
                      </c:ext>
                    </c:extLst>
                    <c:strCache>
                      <c:ptCount val="1"/>
                      <c:pt idx="0">
                        <c:v>январь</c:v>
                      </c:pt>
                    </c:strCache>
                  </c:strRef>
                </c:tx>
                <c:dPt>
                  <c:idx val="0"/>
                  <c:bubble3D val="0"/>
                  <c:spPr>
                    <a:solidFill>
                      <a:schemeClr val="accent1"/>
                    </a:solidFill>
                    <a:ln>
                      <a:noFill/>
                    </a:ln>
                    <a:effectLst/>
                  </c:spPr>
                  <c:extLst>
                    <c:ext xmlns:c16="http://schemas.microsoft.com/office/drawing/2014/chart" uri="{C3380CC4-5D6E-409C-BE32-E72D297353CC}">
                      <c16:uniqueId val="{00000010-EEA5-45D7-AA95-57FB7B033903}"/>
                    </c:ext>
                  </c:extLst>
                </c:dPt>
                <c:dPt>
                  <c:idx val="1"/>
                  <c:bubble3D val="0"/>
                  <c:spPr>
                    <a:solidFill>
                      <a:schemeClr val="accent2"/>
                    </a:solidFill>
                    <a:ln>
                      <a:noFill/>
                    </a:ln>
                    <a:effectLst/>
                  </c:spPr>
                  <c:extLst>
                    <c:ext xmlns:c16="http://schemas.microsoft.com/office/drawing/2014/chart" uri="{C3380CC4-5D6E-409C-BE32-E72D297353CC}">
                      <c16:uniqueId val="{00000012-EEA5-45D7-AA95-57FB7B033903}"/>
                    </c:ext>
                  </c:extLst>
                </c:dPt>
                <c:dPt>
                  <c:idx val="2"/>
                  <c:bubble3D val="0"/>
                  <c:spPr>
                    <a:solidFill>
                      <a:schemeClr val="accent3"/>
                    </a:solidFill>
                    <a:ln>
                      <a:noFill/>
                    </a:ln>
                    <a:effectLst/>
                  </c:spPr>
                  <c:extLst>
                    <c:ext xmlns:c16="http://schemas.microsoft.com/office/drawing/2014/chart" uri="{C3380CC4-5D6E-409C-BE32-E72D297353CC}">
                      <c16:uniqueId val="{00000014-EEA5-45D7-AA95-57FB7B033903}"/>
                    </c:ext>
                  </c:extLst>
                </c:dPt>
                <c:dPt>
                  <c:idx val="3"/>
                  <c:bubble3D val="0"/>
                  <c:spPr>
                    <a:solidFill>
                      <a:schemeClr val="accent4"/>
                    </a:solidFill>
                    <a:ln>
                      <a:noFill/>
                    </a:ln>
                    <a:effectLst/>
                  </c:spPr>
                  <c:extLst>
                    <c:ext xmlns:c16="http://schemas.microsoft.com/office/drawing/2014/chart" uri="{C3380CC4-5D6E-409C-BE32-E72D297353CC}">
                      <c16:uniqueId val="{00000016-EEA5-45D7-AA95-57FB7B033903}"/>
                    </c:ext>
                  </c:extLst>
                </c:dPt>
                <c:dPt>
                  <c:idx val="4"/>
                  <c:bubble3D val="0"/>
                  <c:spPr>
                    <a:solidFill>
                      <a:schemeClr val="accent5"/>
                    </a:solidFill>
                    <a:ln>
                      <a:noFill/>
                    </a:ln>
                    <a:effectLst/>
                  </c:spPr>
                  <c:extLst>
                    <c:ext xmlns:c16="http://schemas.microsoft.com/office/drawing/2014/chart" uri="{C3380CC4-5D6E-409C-BE32-E72D297353CC}">
                      <c16:uniqueId val="{00000018-EEA5-45D7-AA95-57FB7B033903}"/>
                    </c:ext>
                  </c:extLst>
                </c:dPt>
                <c:dPt>
                  <c:idx val="5"/>
                  <c:bubble3D val="0"/>
                  <c:spPr>
                    <a:solidFill>
                      <a:schemeClr val="accent6"/>
                    </a:solidFill>
                    <a:ln>
                      <a:noFill/>
                    </a:ln>
                    <a:effectLst/>
                  </c:spPr>
                  <c:extLst>
                    <c:ext xmlns:c16="http://schemas.microsoft.com/office/drawing/2014/chart" uri="{C3380CC4-5D6E-409C-BE32-E72D297353CC}">
                      <c16:uniqueId val="{0000001A-EEA5-45D7-AA95-57FB7B033903}"/>
                    </c:ext>
                  </c:extLst>
                </c:dPt>
                <c:dPt>
                  <c:idx val="6"/>
                  <c:bubble3D val="0"/>
                  <c:spPr>
                    <a:solidFill>
                      <a:schemeClr val="accent1">
                        <a:lumMod val="60000"/>
                      </a:schemeClr>
                    </a:solidFill>
                    <a:ln>
                      <a:noFill/>
                    </a:ln>
                    <a:effectLst/>
                  </c:spPr>
                  <c:extLst>
                    <c:ext xmlns:c16="http://schemas.microsoft.com/office/drawing/2014/chart" uri="{C3380CC4-5D6E-409C-BE32-E72D297353CC}">
                      <c16:uniqueId val="{0000001C-EEA5-45D7-AA95-57FB7B033903}"/>
                    </c:ext>
                  </c:extLst>
                </c:dPt>
                <c:cat>
                  <c:strRef>
                    <c:extLst>
                      <c:ext uri="{02D57815-91ED-43cb-92C2-25804820EDAC}">
                        <c15:formulaRef>
                          <c15:sqref>Лист1!$A$137:$A$143</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c:ext uri="{02D57815-91ED-43cb-92C2-25804820EDAC}">
                        <c15:formulaRef>
                          <c15:sqref>Лист1!$B$137:$B$143</c15:sqref>
                        </c15:formulaRef>
                      </c:ext>
                    </c:extLst>
                    <c:numCache>
                      <c:formatCode>General</c:formatCode>
                      <c:ptCount val="7"/>
                      <c:pt idx="0">
                        <c:v>17</c:v>
                      </c:pt>
                      <c:pt idx="1">
                        <c:v>3</c:v>
                      </c:pt>
                      <c:pt idx="3">
                        <c:v>3</c:v>
                      </c:pt>
                      <c:pt idx="4">
                        <c:v>5</c:v>
                      </c:pt>
                      <c:pt idx="6">
                        <c:v>2</c:v>
                      </c:pt>
                    </c:numCache>
                  </c:numRef>
                </c:val>
                <c:extLst>
                  <c:ext xmlns:c16="http://schemas.microsoft.com/office/drawing/2014/chart" uri="{C3380CC4-5D6E-409C-BE32-E72D297353CC}">
                    <c16:uniqueId val="{0000001D-EEA5-45D7-AA95-57FB7B033903}"/>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Лист1!$C$136</c15:sqref>
                        </c15:formulaRef>
                      </c:ext>
                    </c:extLst>
                    <c:strCache>
                      <c:ptCount val="1"/>
                      <c:pt idx="0">
                        <c:v>февраль</c:v>
                      </c:pt>
                    </c:strCache>
                  </c:strRef>
                </c:tx>
                <c:dPt>
                  <c:idx val="0"/>
                  <c:bubble3D val="0"/>
                  <c:spPr>
                    <a:solidFill>
                      <a:schemeClr val="accent1"/>
                    </a:solidFill>
                    <a:ln>
                      <a:noFill/>
                    </a:ln>
                    <a:effectLst/>
                  </c:spPr>
                  <c:extLst xmlns:c15="http://schemas.microsoft.com/office/drawing/2012/chart">
                    <c:ext xmlns:c16="http://schemas.microsoft.com/office/drawing/2014/chart" uri="{C3380CC4-5D6E-409C-BE32-E72D297353CC}">
                      <c16:uniqueId val="{0000001F-EEA5-45D7-AA95-57FB7B033903}"/>
                    </c:ext>
                  </c:extLst>
                </c:dPt>
                <c:dPt>
                  <c:idx val="1"/>
                  <c:bubble3D val="0"/>
                  <c:spPr>
                    <a:solidFill>
                      <a:schemeClr val="accent2"/>
                    </a:solidFill>
                    <a:ln>
                      <a:noFill/>
                    </a:ln>
                    <a:effectLst/>
                  </c:spPr>
                  <c:extLst xmlns:c15="http://schemas.microsoft.com/office/drawing/2012/chart">
                    <c:ext xmlns:c16="http://schemas.microsoft.com/office/drawing/2014/chart" uri="{C3380CC4-5D6E-409C-BE32-E72D297353CC}">
                      <c16:uniqueId val="{00000021-EEA5-45D7-AA95-57FB7B033903}"/>
                    </c:ext>
                  </c:extLst>
                </c:dPt>
                <c:dPt>
                  <c:idx val="2"/>
                  <c:bubble3D val="0"/>
                  <c:spPr>
                    <a:solidFill>
                      <a:schemeClr val="accent3"/>
                    </a:solidFill>
                    <a:ln>
                      <a:noFill/>
                    </a:ln>
                    <a:effectLst/>
                  </c:spPr>
                  <c:extLst xmlns:c15="http://schemas.microsoft.com/office/drawing/2012/chart">
                    <c:ext xmlns:c16="http://schemas.microsoft.com/office/drawing/2014/chart" uri="{C3380CC4-5D6E-409C-BE32-E72D297353CC}">
                      <c16:uniqueId val="{00000023-EEA5-45D7-AA95-57FB7B033903}"/>
                    </c:ext>
                  </c:extLst>
                </c:dPt>
                <c:dPt>
                  <c:idx val="3"/>
                  <c:bubble3D val="0"/>
                  <c:spPr>
                    <a:solidFill>
                      <a:schemeClr val="accent4"/>
                    </a:solidFill>
                    <a:ln>
                      <a:noFill/>
                    </a:ln>
                    <a:effectLst/>
                  </c:spPr>
                  <c:extLst xmlns:c15="http://schemas.microsoft.com/office/drawing/2012/chart">
                    <c:ext xmlns:c16="http://schemas.microsoft.com/office/drawing/2014/chart" uri="{C3380CC4-5D6E-409C-BE32-E72D297353CC}">
                      <c16:uniqueId val="{00000025-EEA5-45D7-AA95-57FB7B033903}"/>
                    </c:ext>
                  </c:extLst>
                </c:dPt>
                <c:dPt>
                  <c:idx val="4"/>
                  <c:bubble3D val="0"/>
                  <c:spPr>
                    <a:solidFill>
                      <a:schemeClr val="accent5"/>
                    </a:solidFill>
                    <a:ln>
                      <a:noFill/>
                    </a:ln>
                    <a:effectLst/>
                  </c:spPr>
                  <c:extLst xmlns:c15="http://schemas.microsoft.com/office/drawing/2012/chart">
                    <c:ext xmlns:c16="http://schemas.microsoft.com/office/drawing/2014/chart" uri="{C3380CC4-5D6E-409C-BE32-E72D297353CC}">
                      <c16:uniqueId val="{00000027-EEA5-45D7-AA95-57FB7B033903}"/>
                    </c:ext>
                  </c:extLst>
                </c:dPt>
                <c:dPt>
                  <c:idx val="5"/>
                  <c:bubble3D val="0"/>
                  <c:spPr>
                    <a:solidFill>
                      <a:schemeClr val="accent6"/>
                    </a:solidFill>
                    <a:ln>
                      <a:noFill/>
                    </a:ln>
                    <a:effectLst/>
                  </c:spPr>
                  <c:extLst xmlns:c15="http://schemas.microsoft.com/office/drawing/2012/chart">
                    <c:ext xmlns:c16="http://schemas.microsoft.com/office/drawing/2014/chart" uri="{C3380CC4-5D6E-409C-BE32-E72D297353CC}">
                      <c16:uniqueId val="{00000029-EEA5-45D7-AA95-57FB7B033903}"/>
                    </c:ext>
                  </c:extLst>
                </c:dPt>
                <c:dPt>
                  <c:idx val="6"/>
                  <c:bubble3D val="0"/>
                  <c:spPr>
                    <a:solidFill>
                      <a:schemeClr val="accent1">
                        <a:lumMod val="60000"/>
                      </a:schemeClr>
                    </a:solidFill>
                    <a:ln>
                      <a:noFill/>
                    </a:ln>
                    <a:effectLst/>
                  </c:spPr>
                  <c:extLst xmlns:c15="http://schemas.microsoft.com/office/drawing/2012/chart">
                    <c:ext xmlns:c16="http://schemas.microsoft.com/office/drawing/2014/chart" uri="{C3380CC4-5D6E-409C-BE32-E72D297353CC}">
                      <c16:uniqueId val="{0000002B-EEA5-45D7-AA95-57FB7B033903}"/>
                    </c:ext>
                  </c:extLst>
                </c:dPt>
                <c:cat>
                  <c:strRef>
                    <c:extLst xmlns:c15="http://schemas.microsoft.com/office/drawing/2012/chart">
                      <c:ext xmlns:c15="http://schemas.microsoft.com/office/drawing/2012/chart" uri="{02D57815-91ED-43cb-92C2-25804820EDAC}">
                        <c15:formulaRef>
                          <c15:sqref>Лист1!$A$137:$A$143</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Лист1!$C$137:$C$143</c15:sqref>
                        </c15:formulaRef>
                      </c:ext>
                    </c:extLst>
                    <c:numCache>
                      <c:formatCode>General</c:formatCode>
                      <c:ptCount val="7"/>
                      <c:pt idx="0">
                        <c:v>27</c:v>
                      </c:pt>
                      <c:pt idx="1">
                        <c:v>5</c:v>
                      </c:pt>
                      <c:pt idx="3">
                        <c:v>5</c:v>
                      </c:pt>
                      <c:pt idx="4">
                        <c:v>2</c:v>
                      </c:pt>
                      <c:pt idx="5">
                        <c:v>2</c:v>
                      </c:pt>
                      <c:pt idx="6">
                        <c:v>7</c:v>
                      </c:pt>
                    </c:numCache>
                  </c:numRef>
                </c:val>
                <c:extLst xmlns:c15="http://schemas.microsoft.com/office/drawing/2012/chart">
                  <c:ext xmlns:c16="http://schemas.microsoft.com/office/drawing/2014/chart" uri="{C3380CC4-5D6E-409C-BE32-E72D297353CC}">
                    <c16:uniqueId val="{0000002C-EEA5-45D7-AA95-57FB7B033903}"/>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Лист1!$D$136</c15:sqref>
                        </c15:formulaRef>
                      </c:ext>
                    </c:extLst>
                    <c:strCache>
                      <c:ptCount val="1"/>
                      <c:pt idx="0">
                        <c:v>март</c:v>
                      </c:pt>
                    </c:strCache>
                  </c:strRef>
                </c:tx>
                <c:dPt>
                  <c:idx val="0"/>
                  <c:bubble3D val="0"/>
                  <c:spPr>
                    <a:solidFill>
                      <a:schemeClr val="accent1"/>
                    </a:solidFill>
                    <a:ln>
                      <a:noFill/>
                    </a:ln>
                    <a:effectLst/>
                  </c:spPr>
                  <c:extLst xmlns:c15="http://schemas.microsoft.com/office/drawing/2012/chart">
                    <c:ext xmlns:c16="http://schemas.microsoft.com/office/drawing/2014/chart" uri="{C3380CC4-5D6E-409C-BE32-E72D297353CC}">
                      <c16:uniqueId val="{0000002E-EEA5-45D7-AA95-57FB7B033903}"/>
                    </c:ext>
                  </c:extLst>
                </c:dPt>
                <c:dPt>
                  <c:idx val="1"/>
                  <c:bubble3D val="0"/>
                  <c:spPr>
                    <a:solidFill>
                      <a:schemeClr val="accent2"/>
                    </a:solidFill>
                    <a:ln>
                      <a:noFill/>
                    </a:ln>
                    <a:effectLst/>
                  </c:spPr>
                  <c:extLst xmlns:c15="http://schemas.microsoft.com/office/drawing/2012/chart">
                    <c:ext xmlns:c16="http://schemas.microsoft.com/office/drawing/2014/chart" uri="{C3380CC4-5D6E-409C-BE32-E72D297353CC}">
                      <c16:uniqueId val="{00000030-EEA5-45D7-AA95-57FB7B033903}"/>
                    </c:ext>
                  </c:extLst>
                </c:dPt>
                <c:dPt>
                  <c:idx val="2"/>
                  <c:bubble3D val="0"/>
                  <c:spPr>
                    <a:solidFill>
                      <a:schemeClr val="accent3"/>
                    </a:solidFill>
                    <a:ln>
                      <a:noFill/>
                    </a:ln>
                    <a:effectLst/>
                  </c:spPr>
                  <c:extLst xmlns:c15="http://schemas.microsoft.com/office/drawing/2012/chart">
                    <c:ext xmlns:c16="http://schemas.microsoft.com/office/drawing/2014/chart" uri="{C3380CC4-5D6E-409C-BE32-E72D297353CC}">
                      <c16:uniqueId val="{00000032-EEA5-45D7-AA95-57FB7B033903}"/>
                    </c:ext>
                  </c:extLst>
                </c:dPt>
                <c:dPt>
                  <c:idx val="3"/>
                  <c:bubble3D val="0"/>
                  <c:spPr>
                    <a:solidFill>
                      <a:schemeClr val="accent4"/>
                    </a:solidFill>
                    <a:ln>
                      <a:noFill/>
                    </a:ln>
                    <a:effectLst/>
                  </c:spPr>
                  <c:extLst xmlns:c15="http://schemas.microsoft.com/office/drawing/2012/chart">
                    <c:ext xmlns:c16="http://schemas.microsoft.com/office/drawing/2014/chart" uri="{C3380CC4-5D6E-409C-BE32-E72D297353CC}">
                      <c16:uniqueId val="{00000034-EEA5-45D7-AA95-57FB7B033903}"/>
                    </c:ext>
                  </c:extLst>
                </c:dPt>
                <c:dPt>
                  <c:idx val="4"/>
                  <c:bubble3D val="0"/>
                  <c:spPr>
                    <a:solidFill>
                      <a:schemeClr val="accent5"/>
                    </a:solidFill>
                    <a:ln>
                      <a:noFill/>
                    </a:ln>
                    <a:effectLst/>
                  </c:spPr>
                  <c:extLst xmlns:c15="http://schemas.microsoft.com/office/drawing/2012/chart">
                    <c:ext xmlns:c16="http://schemas.microsoft.com/office/drawing/2014/chart" uri="{C3380CC4-5D6E-409C-BE32-E72D297353CC}">
                      <c16:uniqueId val="{00000036-EEA5-45D7-AA95-57FB7B033903}"/>
                    </c:ext>
                  </c:extLst>
                </c:dPt>
                <c:dPt>
                  <c:idx val="5"/>
                  <c:bubble3D val="0"/>
                  <c:spPr>
                    <a:solidFill>
                      <a:schemeClr val="accent6"/>
                    </a:solidFill>
                    <a:ln>
                      <a:noFill/>
                    </a:ln>
                    <a:effectLst/>
                  </c:spPr>
                  <c:extLst xmlns:c15="http://schemas.microsoft.com/office/drawing/2012/chart">
                    <c:ext xmlns:c16="http://schemas.microsoft.com/office/drawing/2014/chart" uri="{C3380CC4-5D6E-409C-BE32-E72D297353CC}">
                      <c16:uniqueId val="{00000038-EEA5-45D7-AA95-57FB7B033903}"/>
                    </c:ext>
                  </c:extLst>
                </c:dPt>
                <c:dPt>
                  <c:idx val="6"/>
                  <c:bubble3D val="0"/>
                  <c:spPr>
                    <a:solidFill>
                      <a:schemeClr val="accent1">
                        <a:lumMod val="60000"/>
                      </a:schemeClr>
                    </a:solidFill>
                    <a:ln>
                      <a:noFill/>
                    </a:ln>
                    <a:effectLst/>
                  </c:spPr>
                  <c:extLst xmlns:c15="http://schemas.microsoft.com/office/drawing/2012/chart">
                    <c:ext xmlns:c16="http://schemas.microsoft.com/office/drawing/2014/chart" uri="{C3380CC4-5D6E-409C-BE32-E72D297353CC}">
                      <c16:uniqueId val="{0000003A-EEA5-45D7-AA95-57FB7B033903}"/>
                    </c:ext>
                  </c:extLst>
                </c:dPt>
                <c:cat>
                  <c:strRef>
                    <c:extLst xmlns:c15="http://schemas.microsoft.com/office/drawing/2012/chart">
                      <c:ext xmlns:c15="http://schemas.microsoft.com/office/drawing/2012/chart" uri="{02D57815-91ED-43cb-92C2-25804820EDAC}">
                        <c15:formulaRef>
                          <c15:sqref>Лист1!$A$137:$A$143</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Лист1!$D$137:$D$143</c15:sqref>
                        </c15:formulaRef>
                      </c:ext>
                    </c:extLst>
                    <c:numCache>
                      <c:formatCode>General</c:formatCode>
                      <c:ptCount val="7"/>
                      <c:pt idx="0">
                        <c:v>32</c:v>
                      </c:pt>
                      <c:pt idx="1">
                        <c:v>9</c:v>
                      </c:pt>
                      <c:pt idx="3">
                        <c:v>7</c:v>
                      </c:pt>
                      <c:pt idx="5">
                        <c:v>1</c:v>
                      </c:pt>
                      <c:pt idx="6">
                        <c:v>5</c:v>
                      </c:pt>
                    </c:numCache>
                  </c:numRef>
                </c:val>
                <c:extLst xmlns:c15="http://schemas.microsoft.com/office/drawing/2012/chart">
                  <c:ext xmlns:c16="http://schemas.microsoft.com/office/drawing/2014/chart" uri="{C3380CC4-5D6E-409C-BE32-E72D297353CC}">
                    <c16:uniqueId val="{0000003B-EEA5-45D7-AA95-57FB7B033903}"/>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Лист1!$E$136</c15:sqref>
                        </c15:formulaRef>
                      </c:ext>
                    </c:extLst>
                    <c:strCache>
                      <c:ptCount val="1"/>
                    </c:strCache>
                  </c:strRef>
                </c:tx>
                <c:dPt>
                  <c:idx val="0"/>
                  <c:bubble3D val="0"/>
                  <c:spPr>
                    <a:solidFill>
                      <a:schemeClr val="accent1"/>
                    </a:solidFill>
                    <a:ln>
                      <a:noFill/>
                    </a:ln>
                    <a:effectLst/>
                  </c:spPr>
                  <c:extLst xmlns:c15="http://schemas.microsoft.com/office/drawing/2012/chart">
                    <c:ext xmlns:c16="http://schemas.microsoft.com/office/drawing/2014/chart" uri="{C3380CC4-5D6E-409C-BE32-E72D297353CC}">
                      <c16:uniqueId val="{0000003D-EEA5-45D7-AA95-57FB7B033903}"/>
                    </c:ext>
                  </c:extLst>
                </c:dPt>
                <c:dPt>
                  <c:idx val="1"/>
                  <c:bubble3D val="0"/>
                  <c:spPr>
                    <a:solidFill>
                      <a:schemeClr val="accent2"/>
                    </a:solidFill>
                    <a:ln>
                      <a:noFill/>
                    </a:ln>
                    <a:effectLst/>
                  </c:spPr>
                  <c:extLst xmlns:c15="http://schemas.microsoft.com/office/drawing/2012/chart">
                    <c:ext xmlns:c16="http://schemas.microsoft.com/office/drawing/2014/chart" uri="{C3380CC4-5D6E-409C-BE32-E72D297353CC}">
                      <c16:uniqueId val="{0000003F-EEA5-45D7-AA95-57FB7B033903}"/>
                    </c:ext>
                  </c:extLst>
                </c:dPt>
                <c:dPt>
                  <c:idx val="2"/>
                  <c:bubble3D val="0"/>
                  <c:spPr>
                    <a:solidFill>
                      <a:schemeClr val="accent3"/>
                    </a:solidFill>
                    <a:ln>
                      <a:noFill/>
                    </a:ln>
                    <a:effectLst/>
                  </c:spPr>
                  <c:extLst xmlns:c15="http://schemas.microsoft.com/office/drawing/2012/chart">
                    <c:ext xmlns:c16="http://schemas.microsoft.com/office/drawing/2014/chart" uri="{C3380CC4-5D6E-409C-BE32-E72D297353CC}">
                      <c16:uniqueId val="{00000041-EEA5-45D7-AA95-57FB7B033903}"/>
                    </c:ext>
                  </c:extLst>
                </c:dPt>
                <c:dPt>
                  <c:idx val="3"/>
                  <c:bubble3D val="0"/>
                  <c:spPr>
                    <a:solidFill>
                      <a:schemeClr val="accent4"/>
                    </a:solidFill>
                    <a:ln>
                      <a:noFill/>
                    </a:ln>
                    <a:effectLst/>
                  </c:spPr>
                  <c:extLst xmlns:c15="http://schemas.microsoft.com/office/drawing/2012/chart">
                    <c:ext xmlns:c16="http://schemas.microsoft.com/office/drawing/2014/chart" uri="{C3380CC4-5D6E-409C-BE32-E72D297353CC}">
                      <c16:uniqueId val="{00000043-EEA5-45D7-AA95-57FB7B033903}"/>
                    </c:ext>
                  </c:extLst>
                </c:dPt>
                <c:dPt>
                  <c:idx val="4"/>
                  <c:bubble3D val="0"/>
                  <c:spPr>
                    <a:solidFill>
                      <a:schemeClr val="accent5"/>
                    </a:solidFill>
                    <a:ln>
                      <a:noFill/>
                    </a:ln>
                    <a:effectLst/>
                  </c:spPr>
                  <c:extLst xmlns:c15="http://schemas.microsoft.com/office/drawing/2012/chart">
                    <c:ext xmlns:c16="http://schemas.microsoft.com/office/drawing/2014/chart" uri="{C3380CC4-5D6E-409C-BE32-E72D297353CC}">
                      <c16:uniqueId val="{00000045-EEA5-45D7-AA95-57FB7B033903}"/>
                    </c:ext>
                  </c:extLst>
                </c:dPt>
                <c:dPt>
                  <c:idx val="5"/>
                  <c:bubble3D val="0"/>
                  <c:spPr>
                    <a:solidFill>
                      <a:schemeClr val="accent6"/>
                    </a:solidFill>
                    <a:ln>
                      <a:noFill/>
                    </a:ln>
                    <a:effectLst/>
                  </c:spPr>
                  <c:extLst xmlns:c15="http://schemas.microsoft.com/office/drawing/2012/chart">
                    <c:ext xmlns:c16="http://schemas.microsoft.com/office/drawing/2014/chart" uri="{C3380CC4-5D6E-409C-BE32-E72D297353CC}">
                      <c16:uniqueId val="{00000047-EEA5-45D7-AA95-57FB7B033903}"/>
                    </c:ext>
                  </c:extLst>
                </c:dPt>
                <c:dPt>
                  <c:idx val="6"/>
                  <c:bubble3D val="0"/>
                  <c:spPr>
                    <a:solidFill>
                      <a:schemeClr val="accent1">
                        <a:lumMod val="60000"/>
                      </a:schemeClr>
                    </a:solidFill>
                    <a:ln>
                      <a:noFill/>
                    </a:ln>
                    <a:effectLst/>
                  </c:spPr>
                  <c:extLst xmlns:c15="http://schemas.microsoft.com/office/drawing/2012/chart">
                    <c:ext xmlns:c16="http://schemas.microsoft.com/office/drawing/2014/chart" uri="{C3380CC4-5D6E-409C-BE32-E72D297353CC}">
                      <c16:uniqueId val="{00000049-EEA5-45D7-AA95-57FB7B033903}"/>
                    </c:ext>
                  </c:extLst>
                </c:dPt>
                <c:cat>
                  <c:strRef>
                    <c:extLst xmlns:c15="http://schemas.microsoft.com/office/drawing/2012/chart">
                      <c:ext xmlns:c15="http://schemas.microsoft.com/office/drawing/2012/chart" uri="{02D57815-91ED-43cb-92C2-25804820EDAC}">
                        <c15:formulaRef>
                          <c15:sqref>Лист1!$A$137:$A$143</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Лист1!$E$137:$E$143</c15:sqref>
                        </c15:formulaRef>
                      </c:ext>
                    </c:extLst>
                    <c:numCache>
                      <c:formatCode>General</c:formatCode>
                      <c:ptCount val="7"/>
                      <c:pt idx="0">
                        <c:v>76</c:v>
                      </c:pt>
                      <c:pt idx="1">
                        <c:v>17</c:v>
                      </c:pt>
                      <c:pt idx="3">
                        <c:v>15</c:v>
                      </c:pt>
                      <c:pt idx="4">
                        <c:v>7</c:v>
                      </c:pt>
                      <c:pt idx="5">
                        <c:v>3</c:v>
                      </c:pt>
                      <c:pt idx="6">
                        <c:v>14</c:v>
                      </c:pt>
                    </c:numCache>
                  </c:numRef>
                </c:val>
                <c:extLst xmlns:c15="http://schemas.microsoft.com/office/drawing/2012/chart">
                  <c:ext xmlns:c16="http://schemas.microsoft.com/office/drawing/2014/chart" uri="{C3380CC4-5D6E-409C-BE32-E72D297353CC}">
                    <c16:uniqueId val="{0000004A-EEA5-45D7-AA95-57FB7B033903}"/>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Лист1!$F$136</c15:sqref>
                        </c15:formulaRef>
                      </c:ext>
                    </c:extLst>
                    <c:strCache>
                      <c:ptCount val="1"/>
                      <c:pt idx="0">
                        <c:v>апрель</c:v>
                      </c:pt>
                    </c:strCache>
                  </c:strRef>
                </c:tx>
                <c:dPt>
                  <c:idx val="0"/>
                  <c:bubble3D val="0"/>
                  <c:spPr>
                    <a:solidFill>
                      <a:schemeClr val="accent1"/>
                    </a:solidFill>
                    <a:ln>
                      <a:noFill/>
                    </a:ln>
                    <a:effectLst/>
                  </c:spPr>
                  <c:extLst xmlns:c15="http://schemas.microsoft.com/office/drawing/2012/chart">
                    <c:ext xmlns:c16="http://schemas.microsoft.com/office/drawing/2014/chart" uri="{C3380CC4-5D6E-409C-BE32-E72D297353CC}">
                      <c16:uniqueId val="{0000004C-EEA5-45D7-AA95-57FB7B033903}"/>
                    </c:ext>
                  </c:extLst>
                </c:dPt>
                <c:dPt>
                  <c:idx val="1"/>
                  <c:bubble3D val="0"/>
                  <c:spPr>
                    <a:solidFill>
                      <a:schemeClr val="accent2"/>
                    </a:solidFill>
                    <a:ln>
                      <a:noFill/>
                    </a:ln>
                    <a:effectLst/>
                  </c:spPr>
                  <c:extLst xmlns:c15="http://schemas.microsoft.com/office/drawing/2012/chart">
                    <c:ext xmlns:c16="http://schemas.microsoft.com/office/drawing/2014/chart" uri="{C3380CC4-5D6E-409C-BE32-E72D297353CC}">
                      <c16:uniqueId val="{0000004E-EEA5-45D7-AA95-57FB7B033903}"/>
                    </c:ext>
                  </c:extLst>
                </c:dPt>
                <c:dPt>
                  <c:idx val="2"/>
                  <c:bubble3D val="0"/>
                  <c:spPr>
                    <a:solidFill>
                      <a:schemeClr val="accent3"/>
                    </a:solidFill>
                    <a:ln>
                      <a:noFill/>
                    </a:ln>
                    <a:effectLst/>
                  </c:spPr>
                  <c:extLst xmlns:c15="http://schemas.microsoft.com/office/drawing/2012/chart">
                    <c:ext xmlns:c16="http://schemas.microsoft.com/office/drawing/2014/chart" uri="{C3380CC4-5D6E-409C-BE32-E72D297353CC}">
                      <c16:uniqueId val="{00000050-EEA5-45D7-AA95-57FB7B033903}"/>
                    </c:ext>
                  </c:extLst>
                </c:dPt>
                <c:dPt>
                  <c:idx val="3"/>
                  <c:bubble3D val="0"/>
                  <c:spPr>
                    <a:solidFill>
                      <a:schemeClr val="accent4"/>
                    </a:solidFill>
                    <a:ln>
                      <a:noFill/>
                    </a:ln>
                    <a:effectLst/>
                  </c:spPr>
                  <c:extLst xmlns:c15="http://schemas.microsoft.com/office/drawing/2012/chart">
                    <c:ext xmlns:c16="http://schemas.microsoft.com/office/drawing/2014/chart" uri="{C3380CC4-5D6E-409C-BE32-E72D297353CC}">
                      <c16:uniqueId val="{00000052-EEA5-45D7-AA95-57FB7B033903}"/>
                    </c:ext>
                  </c:extLst>
                </c:dPt>
                <c:dPt>
                  <c:idx val="4"/>
                  <c:bubble3D val="0"/>
                  <c:spPr>
                    <a:solidFill>
                      <a:schemeClr val="accent5"/>
                    </a:solidFill>
                    <a:ln>
                      <a:noFill/>
                    </a:ln>
                    <a:effectLst/>
                  </c:spPr>
                  <c:extLst xmlns:c15="http://schemas.microsoft.com/office/drawing/2012/chart">
                    <c:ext xmlns:c16="http://schemas.microsoft.com/office/drawing/2014/chart" uri="{C3380CC4-5D6E-409C-BE32-E72D297353CC}">
                      <c16:uniqueId val="{00000054-EEA5-45D7-AA95-57FB7B033903}"/>
                    </c:ext>
                  </c:extLst>
                </c:dPt>
                <c:dPt>
                  <c:idx val="5"/>
                  <c:bubble3D val="0"/>
                  <c:spPr>
                    <a:solidFill>
                      <a:schemeClr val="accent6"/>
                    </a:solidFill>
                    <a:ln>
                      <a:noFill/>
                    </a:ln>
                    <a:effectLst/>
                  </c:spPr>
                  <c:extLst xmlns:c15="http://schemas.microsoft.com/office/drawing/2012/chart">
                    <c:ext xmlns:c16="http://schemas.microsoft.com/office/drawing/2014/chart" uri="{C3380CC4-5D6E-409C-BE32-E72D297353CC}">
                      <c16:uniqueId val="{00000056-EEA5-45D7-AA95-57FB7B033903}"/>
                    </c:ext>
                  </c:extLst>
                </c:dPt>
                <c:dPt>
                  <c:idx val="6"/>
                  <c:bubble3D val="0"/>
                  <c:spPr>
                    <a:solidFill>
                      <a:schemeClr val="accent1">
                        <a:lumMod val="60000"/>
                      </a:schemeClr>
                    </a:solidFill>
                    <a:ln>
                      <a:noFill/>
                    </a:ln>
                    <a:effectLst/>
                  </c:spPr>
                  <c:extLst xmlns:c15="http://schemas.microsoft.com/office/drawing/2012/chart">
                    <c:ext xmlns:c16="http://schemas.microsoft.com/office/drawing/2014/chart" uri="{C3380CC4-5D6E-409C-BE32-E72D297353CC}">
                      <c16:uniqueId val="{00000058-EEA5-45D7-AA95-57FB7B033903}"/>
                    </c:ext>
                  </c:extLst>
                </c:dPt>
                <c:cat>
                  <c:strRef>
                    <c:extLst xmlns:c15="http://schemas.microsoft.com/office/drawing/2012/chart">
                      <c:ext xmlns:c15="http://schemas.microsoft.com/office/drawing/2012/chart" uri="{02D57815-91ED-43cb-92C2-25804820EDAC}">
                        <c15:formulaRef>
                          <c15:sqref>Лист1!$A$137:$A$143</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Лист1!$F$137:$F$143</c15:sqref>
                        </c15:formulaRef>
                      </c:ext>
                    </c:extLst>
                    <c:numCache>
                      <c:formatCode>General</c:formatCode>
                      <c:ptCount val="7"/>
                      <c:pt idx="0">
                        <c:v>39</c:v>
                      </c:pt>
                      <c:pt idx="1">
                        <c:v>9</c:v>
                      </c:pt>
                      <c:pt idx="2">
                        <c:v>4</c:v>
                      </c:pt>
                      <c:pt idx="3">
                        <c:v>22</c:v>
                      </c:pt>
                      <c:pt idx="5">
                        <c:v>1</c:v>
                      </c:pt>
                      <c:pt idx="6">
                        <c:v>3</c:v>
                      </c:pt>
                    </c:numCache>
                  </c:numRef>
                </c:val>
                <c:extLst xmlns:c15="http://schemas.microsoft.com/office/drawing/2012/chart">
                  <c:ext xmlns:c16="http://schemas.microsoft.com/office/drawing/2014/chart" uri="{C3380CC4-5D6E-409C-BE32-E72D297353CC}">
                    <c16:uniqueId val="{00000059-EEA5-45D7-AA95-57FB7B033903}"/>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Лист1!$G$136</c15:sqref>
                        </c15:formulaRef>
                      </c:ext>
                    </c:extLst>
                    <c:strCache>
                      <c:ptCount val="1"/>
                      <c:pt idx="0">
                        <c:v>май</c:v>
                      </c:pt>
                    </c:strCache>
                  </c:strRef>
                </c:tx>
                <c:dPt>
                  <c:idx val="0"/>
                  <c:bubble3D val="0"/>
                  <c:spPr>
                    <a:solidFill>
                      <a:schemeClr val="accent1"/>
                    </a:solidFill>
                    <a:ln>
                      <a:noFill/>
                    </a:ln>
                    <a:effectLst/>
                  </c:spPr>
                  <c:extLst xmlns:c15="http://schemas.microsoft.com/office/drawing/2012/chart">
                    <c:ext xmlns:c16="http://schemas.microsoft.com/office/drawing/2014/chart" uri="{C3380CC4-5D6E-409C-BE32-E72D297353CC}">
                      <c16:uniqueId val="{0000005B-EEA5-45D7-AA95-57FB7B033903}"/>
                    </c:ext>
                  </c:extLst>
                </c:dPt>
                <c:dPt>
                  <c:idx val="1"/>
                  <c:bubble3D val="0"/>
                  <c:spPr>
                    <a:solidFill>
                      <a:schemeClr val="accent2"/>
                    </a:solidFill>
                    <a:ln>
                      <a:noFill/>
                    </a:ln>
                    <a:effectLst/>
                  </c:spPr>
                  <c:extLst xmlns:c15="http://schemas.microsoft.com/office/drawing/2012/chart">
                    <c:ext xmlns:c16="http://schemas.microsoft.com/office/drawing/2014/chart" uri="{C3380CC4-5D6E-409C-BE32-E72D297353CC}">
                      <c16:uniqueId val="{0000005D-EEA5-45D7-AA95-57FB7B033903}"/>
                    </c:ext>
                  </c:extLst>
                </c:dPt>
                <c:dPt>
                  <c:idx val="2"/>
                  <c:bubble3D val="0"/>
                  <c:spPr>
                    <a:solidFill>
                      <a:schemeClr val="accent3"/>
                    </a:solidFill>
                    <a:ln>
                      <a:noFill/>
                    </a:ln>
                    <a:effectLst/>
                  </c:spPr>
                  <c:extLst xmlns:c15="http://schemas.microsoft.com/office/drawing/2012/chart">
                    <c:ext xmlns:c16="http://schemas.microsoft.com/office/drawing/2014/chart" uri="{C3380CC4-5D6E-409C-BE32-E72D297353CC}">
                      <c16:uniqueId val="{0000005F-EEA5-45D7-AA95-57FB7B033903}"/>
                    </c:ext>
                  </c:extLst>
                </c:dPt>
                <c:dPt>
                  <c:idx val="3"/>
                  <c:bubble3D val="0"/>
                  <c:spPr>
                    <a:solidFill>
                      <a:schemeClr val="accent4"/>
                    </a:solidFill>
                    <a:ln>
                      <a:noFill/>
                    </a:ln>
                    <a:effectLst/>
                  </c:spPr>
                  <c:extLst xmlns:c15="http://schemas.microsoft.com/office/drawing/2012/chart">
                    <c:ext xmlns:c16="http://schemas.microsoft.com/office/drawing/2014/chart" uri="{C3380CC4-5D6E-409C-BE32-E72D297353CC}">
                      <c16:uniqueId val="{00000061-EEA5-45D7-AA95-57FB7B033903}"/>
                    </c:ext>
                  </c:extLst>
                </c:dPt>
                <c:dPt>
                  <c:idx val="4"/>
                  <c:bubble3D val="0"/>
                  <c:spPr>
                    <a:solidFill>
                      <a:schemeClr val="accent5"/>
                    </a:solidFill>
                    <a:ln>
                      <a:noFill/>
                    </a:ln>
                    <a:effectLst/>
                  </c:spPr>
                  <c:extLst xmlns:c15="http://schemas.microsoft.com/office/drawing/2012/chart">
                    <c:ext xmlns:c16="http://schemas.microsoft.com/office/drawing/2014/chart" uri="{C3380CC4-5D6E-409C-BE32-E72D297353CC}">
                      <c16:uniqueId val="{00000063-EEA5-45D7-AA95-57FB7B033903}"/>
                    </c:ext>
                  </c:extLst>
                </c:dPt>
                <c:dPt>
                  <c:idx val="5"/>
                  <c:bubble3D val="0"/>
                  <c:spPr>
                    <a:solidFill>
                      <a:schemeClr val="accent6"/>
                    </a:solidFill>
                    <a:ln>
                      <a:noFill/>
                    </a:ln>
                    <a:effectLst/>
                  </c:spPr>
                  <c:extLst xmlns:c15="http://schemas.microsoft.com/office/drawing/2012/chart">
                    <c:ext xmlns:c16="http://schemas.microsoft.com/office/drawing/2014/chart" uri="{C3380CC4-5D6E-409C-BE32-E72D297353CC}">
                      <c16:uniqueId val="{00000065-EEA5-45D7-AA95-57FB7B033903}"/>
                    </c:ext>
                  </c:extLst>
                </c:dPt>
                <c:dPt>
                  <c:idx val="6"/>
                  <c:bubble3D val="0"/>
                  <c:spPr>
                    <a:solidFill>
                      <a:schemeClr val="accent1">
                        <a:lumMod val="60000"/>
                      </a:schemeClr>
                    </a:solidFill>
                    <a:ln>
                      <a:noFill/>
                    </a:ln>
                    <a:effectLst/>
                  </c:spPr>
                  <c:extLst xmlns:c15="http://schemas.microsoft.com/office/drawing/2012/chart">
                    <c:ext xmlns:c16="http://schemas.microsoft.com/office/drawing/2014/chart" uri="{C3380CC4-5D6E-409C-BE32-E72D297353CC}">
                      <c16:uniqueId val="{00000067-EEA5-45D7-AA95-57FB7B033903}"/>
                    </c:ext>
                  </c:extLst>
                </c:dPt>
                <c:cat>
                  <c:strRef>
                    <c:extLst xmlns:c15="http://schemas.microsoft.com/office/drawing/2012/chart">
                      <c:ext xmlns:c15="http://schemas.microsoft.com/office/drawing/2012/chart" uri="{02D57815-91ED-43cb-92C2-25804820EDAC}">
                        <c15:formulaRef>
                          <c15:sqref>Лист1!$A$137:$A$143</c15:sqref>
                        </c15:formulaRef>
                      </c:ext>
                    </c:extLst>
                    <c:strCache>
                      <c:ptCount val="7"/>
                      <c:pt idx="0">
                        <c:v>Полномочия федеральных органов</c:v>
                      </c:pt>
                      <c:pt idx="1">
                        <c:v>Полномочия региональных органов</c:v>
                      </c:pt>
                      <c:pt idx="2">
                        <c:v>Полномочия органов местного самоуправления</c:v>
                      </c:pt>
                      <c:pt idx="3">
                        <c:v>Полномочия руководителя образовательной организации</c:v>
                      </c:pt>
                      <c:pt idx="4">
                        <c:v>Прокуратура</c:v>
                      </c:pt>
                      <c:pt idx="5">
                        <c:v>Судебные органы</c:v>
                      </c:pt>
                      <c:pt idx="6">
                        <c:v>Иные органы и организации </c:v>
                      </c:pt>
                    </c:strCache>
                  </c:strRef>
                </c:cat>
                <c:val>
                  <c:numRef>
                    <c:extLst xmlns:c15="http://schemas.microsoft.com/office/drawing/2012/chart">
                      <c:ext xmlns:c15="http://schemas.microsoft.com/office/drawing/2012/chart" uri="{02D57815-91ED-43cb-92C2-25804820EDAC}">
                        <c15:formulaRef>
                          <c15:sqref>Лист1!$G$137:$G$143</c15:sqref>
                        </c15:formulaRef>
                      </c:ext>
                    </c:extLst>
                    <c:numCache>
                      <c:formatCode>General</c:formatCode>
                      <c:ptCount val="7"/>
                      <c:pt idx="0">
                        <c:v>25</c:v>
                      </c:pt>
                      <c:pt idx="1">
                        <c:v>11</c:v>
                      </c:pt>
                      <c:pt idx="2">
                        <c:v>4</c:v>
                      </c:pt>
                      <c:pt idx="3">
                        <c:v>7</c:v>
                      </c:pt>
                      <c:pt idx="4">
                        <c:v>1</c:v>
                      </c:pt>
                      <c:pt idx="5">
                        <c:v>1</c:v>
                      </c:pt>
                      <c:pt idx="6">
                        <c:v>8</c:v>
                      </c:pt>
                    </c:numCache>
                  </c:numRef>
                </c:val>
                <c:extLst xmlns:c15="http://schemas.microsoft.com/office/drawing/2012/chart">
                  <c:ext xmlns:c16="http://schemas.microsoft.com/office/drawing/2014/chart" uri="{C3380CC4-5D6E-409C-BE32-E72D297353CC}">
                    <c16:uniqueId val="{00000068-EEA5-45D7-AA95-57FB7B033903}"/>
                  </c:ext>
                </c:extLst>
              </c15:ser>
            </c15:filteredPieSeries>
          </c:ext>
        </c:extLst>
      </c:pieChart>
      <c:spPr>
        <a:noFill/>
        <a:ln>
          <a:noFill/>
        </a:ln>
        <a:effectLst/>
      </c:spPr>
    </c:plotArea>
    <c:legend>
      <c:legendPos val="r"/>
      <c:layout>
        <c:manualLayout>
          <c:xMode val="edge"/>
          <c:yMode val="edge"/>
          <c:x val="0.67625296795402323"/>
          <c:y val="0.29116983635211885"/>
          <c:w val="0.31646980264956093"/>
          <c:h val="0.59728568666562931"/>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showDLblsOverMax val="0"/>
  </c:chart>
  <c:spPr>
    <a:noFill/>
    <a:ln>
      <a:noFill/>
    </a:ln>
    <a:effectLst/>
  </c:spPr>
  <c:txPr>
    <a:bodyPr/>
    <a:lstStyle/>
    <a:p>
      <a:pPr>
        <a:defRPr/>
      </a:pPr>
      <a:endParaRPr lang="ru-RU"/>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1" i="0" u="none" strike="noStrike" kern="1200" cap="all" baseline="0">
                <a:solidFill>
                  <a:schemeClr val="bg1"/>
                </a:solidFill>
                <a:latin typeface="Times New Roman" panose="02020603050405020304" pitchFamily="18" charset="0"/>
                <a:ea typeface="+mn-ea"/>
                <a:cs typeface="Times New Roman" panose="02020603050405020304" pitchFamily="18" charset="0"/>
              </a:defRPr>
            </a:pPr>
            <a:r>
              <a:rPr lang="ru-RU" sz="2400" b="1" i="0" baseline="0" dirty="0">
                <a:solidFill>
                  <a:schemeClr val="bg1"/>
                </a:solidFill>
                <a:effectLst/>
                <a:latin typeface="Times New Roman" panose="02020603050405020304" pitchFamily="18" charset="0"/>
                <a:cs typeface="Times New Roman" panose="02020603050405020304" pitchFamily="18" charset="0"/>
              </a:rPr>
              <a:t>ВИДЫ ОБРАЩЕНИЙ ГРАЖДАН, ПОСТУПИВШИХ  В апреле- мае 2022Г.</a:t>
            </a:r>
            <a:endParaRPr lang="ru-RU" sz="2400" dirty="0">
              <a:solidFill>
                <a:schemeClr val="bg1"/>
              </a:solidFill>
              <a:effectLst/>
              <a:latin typeface="Times New Roman" panose="02020603050405020304" pitchFamily="18" charset="0"/>
              <a:cs typeface="Times New Roman" panose="02020603050405020304" pitchFamily="18" charset="0"/>
            </a:endParaRPr>
          </a:p>
        </c:rich>
      </c:tx>
      <c:layout>
        <c:manualLayout>
          <c:xMode val="edge"/>
          <c:yMode val="edge"/>
          <c:x val="0.1149646136971042"/>
          <c:y val="0"/>
        </c:manualLayout>
      </c:layout>
      <c:overlay val="0"/>
      <c:spPr>
        <a:noFill/>
        <a:ln>
          <a:noFill/>
        </a:ln>
        <a:effectLst/>
      </c:spPr>
      <c:txPr>
        <a:bodyPr rot="0" spcFirstLastPara="1" vertOverflow="ellipsis" vert="horz" wrap="square" anchor="ctr" anchorCtr="1"/>
        <a:lstStyle/>
        <a:p>
          <a:pPr>
            <a:defRPr sz="2000" b="1" i="0" u="none" strike="noStrike" kern="1200" cap="all"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manualLayout>
          <c:layoutTarget val="inner"/>
          <c:xMode val="edge"/>
          <c:yMode val="edge"/>
          <c:x val="0.2707129281435196"/>
          <c:y val="0.230596396790191"/>
          <c:w val="0.48986145148141186"/>
          <c:h val="0.76349337581787635"/>
        </c:manualLayout>
      </c:layout>
      <c:pieChart>
        <c:varyColors val="1"/>
        <c:ser>
          <c:idx val="6"/>
          <c:order val="6"/>
          <c:dPt>
            <c:idx val="0"/>
            <c:bubble3D val="0"/>
            <c:spPr>
              <a:solidFill>
                <a:schemeClr val="accent1">
                  <a:lumMod val="60000"/>
                  <a:lumOff val="4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A1B1-47C9-AC74-6E6B2780EF41}"/>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A1B1-47C9-AC74-6E6B2780EF41}"/>
              </c:ext>
            </c:extLst>
          </c:dPt>
          <c:dPt>
            <c:idx val="2"/>
            <c:bubble3D val="0"/>
            <c:spPr>
              <a:solidFill>
                <a:srgbClr val="7030A0"/>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A1B1-47C9-AC74-6E6B2780EF41}"/>
              </c:ext>
            </c:extLst>
          </c:dPt>
          <c:dPt>
            <c:idx val="3"/>
            <c:bubble3D val="0"/>
            <c:spPr>
              <a:solidFill>
                <a:schemeClr val="bg2">
                  <a:lumMod val="75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A1B1-47C9-AC74-6E6B2780EF41}"/>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A1B1-47C9-AC74-6E6B2780EF41}"/>
              </c:ext>
            </c:extLst>
          </c:dPt>
          <c:dLbls>
            <c:dLbl>
              <c:idx val="0"/>
              <c:spPr>
                <a:noFill/>
                <a:ln>
                  <a:noFill/>
                </a:ln>
                <a:effectLst/>
              </c:spPr>
              <c:txPr>
                <a:bodyPr rot="0" spcFirstLastPara="1" vertOverflow="ellipsis" vert="horz" wrap="square" lIns="38100" tIns="19050" rIns="38100" bIns="19050" anchor="ctr" anchorCtr="1">
                  <a:spAutoFit/>
                </a:bodyPr>
                <a:lstStyle/>
                <a:p>
                  <a:pPr>
                    <a:defRPr sz="1200" b="1" i="0" u="none" strike="noStrike" kern="1200" spc="0" baseline="0">
                      <a:solidFill>
                        <a:schemeClr val="accent1">
                          <a:lumMod val="60000"/>
                          <a:lumOff val="40000"/>
                        </a:schemeClr>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0"/>
              <c:showCatName val="1"/>
              <c:showSerName val="0"/>
              <c:showPercent val="1"/>
              <c:showBubbleSize val="0"/>
              <c:extLst>
                <c:ext xmlns:c16="http://schemas.microsoft.com/office/drawing/2014/chart" uri="{C3380CC4-5D6E-409C-BE32-E72D297353CC}">
                  <c16:uniqueId val="{00000001-A1B1-47C9-AC74-6E6B2780EF41}"/>
                </c:ext>
              </c:extLst>
            </c:dLbl>
            <c:dLbl>
              <c:idx val="1"/>
              <c:spPr>
                <a:noFill/>
                <a:ln>
                  <a:noFill/>
                </a:ln>
                <a:effectLst/>
              </c:spPr>
              <c:txPr>
                <a:bodyPr rot="0" spcFirstLastPara="1" vertOverflow="ellipsis" vert="horz" wrap="square" lIns="38100" tIns="19050" rIns="38100" bIns="19050" anchor="ctr" anchorCtr="1">
                  <a:spAutoFit/>
                </a:bodyPr>
                <a:lstStyle/>
                <a:p>
                  <a:pPr>
                    <a:defRPr sz="1200" b="1" i="0" u="none" strike="noStrike" kern="1200" spc="0" baseline="0">
                      <a:solidFill>
                        <a:schemeClr val="accent3"/>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0"/>
              <c:showCatName val="1"/>
              <c:showSerName val="0"/>
              <c:showPercent val="1"/>
              <c:showBubbleSize val="0"/>
              <c:extLst>
                <c:ext xmlns:c16="http://schemas.microsoft.com/office/drawing/2014/chart" uri="{C3380CC4-5D6E-409C-BE32-E72D297353CC}">
                  <c16:uniqueId val="{00000003-A1B1-47C9-AC74-6E6B2780EF41}"/>
                </c:ext>
              </c:extLst>
            </c:dLbl>
            <c:dLbl>
              <c:idx val="2"/>
              <c:layout>
                <c:manualLayout>
                  <c:x val="-9.6784616885333859E-3"/>
                  <c:y val="-1.0189616732409715E-2"/>
                </c:manualLayout>
              </c:layout>
              <c:spPr>
                <a:noFill/>
                <a:ln>
                  <a:noFill/>
                </a:ln>
                <a:effectLst/>
              </c:spPr>
              <c:txPr>
                <a:bodyPr rot="0" spcFirstLastPara="1" vertOverflow="ellipsis" vert="horz" wrap="square" lIns="38100" tIns="19050" rIns="38100" bIns="19050" anchor="ctr" anchorCtr="1">
                  <a:spAutoFit/>
                </a:bodyPr>
                <a:lstStyle/>
                <a:p>
                  <a:pPr>
                    <a:defRPr sz="1200" b="1" i="0" u="none" strike="noStrike" kern="1200" spc="0" baseline="0">
                      <a:solidFill>
                        <a:srgbClr val="7030A0"/>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A1B1-47C9-AC74-6E6B2780EF41}"/>
                </c:ext>
              </c:extLst>
            </c:dLbl>
            <c:dLbl>
              <c:idx val="3"/>
              <c:layout>
                <c:manualLayout>
                  <c:x val="-0.1590032991687628"/>
                  <c:y val="-0.1874889478763396"/>
                </c:manualLayout>
              </c:layout>
              <c:spPr>
                <a:noFill/>
                <a:ln>
                  <a:noFill/>
                </a:ln>
                <a:effectLst/>
              </c:spPr>
              <c:txPr>
                <a:bodyPr rot="0" spcFirstLastPara="1" vertOverflow="ellipsis" vert="horz" wrap="square" lIns="38100" tIns="19050" rIns="38100" bIns="19050" anchor="ctr" anchorCtr="1">
                  <a:spAutoFit/>
                </a:bodyPr>
                <a:lstStyle/>
                <a:p>
                  <a:pPr>
                    <a:defRPr sz="1200" b="1" i="0" u="none" strike="noStrike" kern="1200" spc="0" baseline="0">
                      <a:solidFill>
                        <a:schemeClr val="bg2">
                          <a:lumMod val="75000"/>
                        </a:schemeClr>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A1B1-47C9-AC74-6E6B2780EF41}"/>
                </c:ext>
              </c:extLst>
            </c:dLbl>
            <c:dLbl>
              <c:idx val="4"/>
              <c:layout>
                <c:manualLayout>
                  <c:x val="9.6784616885333859E-3"/>
                  <c:y val="1.0189616732409753E-2"/>
                </c:manualLayout>
              </c:layout>
              <c:spPr>
                <a:noFill/>
                <a:ln>
                  <a:noFill/>
                </a:ln>
                <a:effectLst/>
              </c:spPr>
              <c:txPr>
                <a:bodyPr rot="0" spcFirstLastPara="1" vertOverflow="ellipsis" vert="horz" wrap="square" lIns="38100" tIns="19050" rIns="38100" bIns="19050" anchor="ctr" anchorCtr="1">
                  <a:spAutoFit/>
                </a:bodyPr>
                <a:lstStyle/>
                <a:p>
                  <a:pPr>
                    <a:defRPr sz="1200" b="1" i="0" u="none" strike="noStrike" kern="1200" spc="0" baseline="0">
                      <a:solidFill>
                        <a:schemeClr val="accent1">
                          <a:lumMod val="60000"/>
                        </a:schemeClr>
                      </a:solidFill>
                      <a:latin typeface="Times New Roman" panose="02020603050405020304" pitchFamily="18" charset="0"/>
                      <a:ea typeface="+mn-ea"/>
                      <a:cs typeface="Times New Roman" panose="02020603050405020304" pitchFamily="18" charset="0"/>
                    </a:defRPr>
                  </a:pPr>
                  <a:endParaRPr lang="ru-RU"/>
                </a:p>
              </c:txPr>
              <c:dLblPos val="bestFit"/>
              <c:showLegendKey val="0"/>
              <c:showVal val="0"/>
              <c:showCatName val="1"/>
              <c:showSerName val="0"/>
              <c:showPercent val="1"/>
              <c:showBubbleSize val="0"/>
              <c:extLst>
                <c:ext xmlns:c15="http://schemas.microsoft.com/office/drawing/2012/chart" uri="{CE6537A1-D6FC-4f65-9D91-7224C49458BB}">
                  <c15:layout>
                    <c:manualLayout>
                      <c:w val="0.15065913699040559"/>
                      <c:h val="6.2360454402347686E-2"/>
                    </c:manualLayout>
                  </c15:layout>
                </c:ext>
                <c:ext xmlns:c16="http://schemas.microsoft.com/office/drawing/2014/chart" uri="{C3380CC4-5D6E-409C-BE32-E72D297353CC}">
                  <c16:uniqueId val="{00000009-A1B1-47C9-AC74-6E6B2780EF41}"/>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spc="0" baseline="0">
                    <a:solidFill>
                      <a:schemeClr val="accent3"/>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0"/>
            <c:showCatName val="1"/>
            <c:showSerName val="0"/>
            <c:showPercent val="1"/>
            <c:showBubbleSize val="0"/>
            <c:showLeaderLines val="0"/>
            <c:extLst>
              <c:ext xmlns:c15="http://schemas.microsoft.com/office/drawing/2012/chart" uri="{CE6537A1-D6FC-4f65-9D91-7224C49458BB}"/>
            </c:extLst>
          </c:dLbls>
          <c:cat>
            <c:strRef>
              <c:f>Лист1!$A$127:$A$133</c:f>
              <c:strCache>
                <c:ptCount val="5"/>
                <c:pt idx="0">
                  <c:v>жалобы </c:v>
                </c:pt>
                <c:pt idx="1">
                  <c:v>заявления</c:v>
                </c:pt>
                <c:pt idx="2">
                  <c:v>предложения по совершенствованию законов и НПА</c:v>
                </c:pt>
                <c:pt idx="3">
                  <c:v>консультационная помощь</c:v>
                </c:pt>
                <c:pt idx="4">
                  <c:v>иные предложения</c:v>
                </c:pt>
              </c:strCache>
            </c:strRef>
          </c:cat>
          <c:val>
            <c:numRef>
              <c:f>Лист1!$H$127:$H$133</c:f>
              <c:numCache>
                <c:formatCode>General</c:formatCode>
                <c:ptCount val="5"/>
                <c:pt idx="0">
                  <c:v>7</c:v>
                </c:pt>
                <c:pt idx="1">
                  <c:v>16</c:v>
                </c:pt>
                <c:pt idx="2">
                  <c:v>3</c:v>
                </c:pt>
                <c:pt idx="3">
                  <c:v>95</c:v>
                </c:pt>
                <c:pt idx="4">
                  <c:v>14</c:v>
                </c:pt>
              </c:numCache>
            </c:numRef>
          </c:val>
          <c:extLst>
            <c:ext xmlns:c15="http://schemas.microsoft.com/office/drawing/2012/chart" uri="{02D57815-91ED-43cb-92C2-25804820EDAC}">
              <c15:categoryFilterExceptions/>
            </c:ext>
            <c:ext xmlns:c16="http://schemas.microsoft.com/office/drawing/2014/chart" uri="{C3380CC4-5D6E-409C-BE32-E72D297353CC}">
              <c16:uniqueId val="{0000000A-A1B1-47C9-AC74-6E6B2780EF41}"/>
            </c:ext>
          </c:extLst>
        </c:ser>
        <c:dLbls>
          <c:dLblPos val="outEnd"/>
          <c:showLegendKey val="0"/>
          <c:showVal val="0"/>
          <c:showCatName val="1"/>
          <c:showSerName val="0"/>
          <c:showPercent val="0"/>
          <c:showBubbleSize val="0"/>
          <c:showLeaderLines val="0"/>
        </c:dLbls>
        <c:firstSliceAng val="0"/>
        <c:extLst>
          <c:ext xmlns:c15="http://schemas.microsoft.com/office/drawing/2012/chart" uri="{02D57815-91ED-43cb-92C2-25804820EDAC}">
            <c15:filteredPieSeries>
              <c15:ser>
                <c:idx val="0"/>
                <c:order val="0"/>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C-A1B1-47C9-AC74-6E6B2780EF41}"/>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E-A1B1-47C9-AC74-6E6B2780EF41}"/>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10-A1B1-47C9-AC74-6E6B2780EF41}"/>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12-A1B1-47C9-AC74-6E6B2780EF41}"/>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14-A1B1-47C9-AC74-6E6B2780EF41}"/>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ru-RU"/>
                      </a:p>
                    </c:txPr>
                    <c:dLblPos val="outEnd"/>
                    <c:showLegendKey val="0"/>
                    <c:showVal val="0"/>
                    <c:showCatName val="1"/>
                    <c:showSerName val="0"/>
                    <c:showPercent val="0"/>
                    <c:showBubbleSize val="0"/>
                    <c:extLst>
                      <c:ext xmlns:c16="http://schemas.microsoft.com/office/drawing/2014/chart" uri="{C3380CC4-5D6E-409C-BE32-E72D297353CC}">
                        <c16:uniqueId val="{0000000C-A1B1-47C9-AC74-6E6B2780EF41}"/>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ru-RU"/>
                      </a:p>
                    </c:txPr>
                    <c:dLblPos val="outEnd"/>
                    <c:showLegendKey val="0"/>
                    <c:showVal val="0"/>
                    <c:showCatName val="1"/>
                    <c:showSerName val="0"/>
                    <c:showPercent val="0"/>
                    <c:showBubbleSize val="0"/>
                    <c:extLst>
                      <c:ext xmlns:c16="http://schemas.microsoft.com/office/drawing/2014/chart" uri="{C3380CC4-5D6E-409C-BE32-E72D297353CC}">
                        <c16:uniqueId val="{0000000E-A1B1-47C9-AC74-6E6B2780EF41}"/>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ru-RU"/>
                      </a:p>
                    </c:txPr>
                    <c:dLblPos val="outEnd"/>
                    <c:showLegendKey val="0"/>
                    <c:showVal val="0"/>
                    <c:showCatName val="1"/>
                    <c:showSerName val="0"/>
                    <c:showPercent val="0"/>
                    <c:showBubbleSize val="0"/>
                    <c:extLst>
                      <c:ext xmlns:c16="http://schemas.microsoft.com/office/drawing/2014/chart" uri="{C3380CC4-5D6E-409C-BE32-E72D297353CC}">
                        <c16:uniqueId val="{00000010-A1B1-47C9-AC74-6E6B2780EF41}"/>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ru-RU"/>
                      </a:p>
                    </c:txPr>
                    <c:dLblPos val="outEnd"/>
                    <c:showLegendKey val="0"/>
                    <c:showVal val="0"/>
                    <c:showCatName val="1"/>
                    <c:showSerName val="0"/>
                    <c:showPercent val="0"/>
                    <c:showBubbleSize val="0"/>
                    <c:extLst>
                      <c:ext xmlns:c16="http://schemas.microsoft.com/office/drawing/2014/chart" uri="{C3380CC4-5D6E-409C-BE32-E72D297353CC}">
                        <c16:uniqueId val="{00000012-A1B1-47C9-AC74-6E6B2780EF41}"/>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lumMod val="60000"/>
                              </a:schemeClr>
                            </a:solidFill>
                            <a:latin typeface="+mn-lt"/>
                            <a:ea typeface="+mn-ea"/>
                            <a:cs typeface="+mn-cs"/>
                          </a:defRPr>
                        </a:pPr>
                        <a:endParaRPr lang="ru-RU"/>
                      </a:p>
                    </c:txPr>
                    <c:dLblPos val="outEnd"/>
                    <c:showLegendKey val="0"/>
                    <c:showVal val="0"/>
                    <c:showCatName val="1"/>
                    <c:showSerName val="0"/>
                    <c:showPercent val="0"/>
                    <c:showBubbleSize val="0"/>
                    <c:extLst>
                      <c:ext xmlns:c16="http://schemas.microsoft.com/office/drawing/2014/chart" uri="{C3380CC4-5D6E-409C-BE32-E72D297353CC}">
                        <c16:uniqueId val="{00000014-A1B1-47C9-AC74-6E6B2780EF41}"/>
                      </c:ext>
                    </c:extLst>
                  </c:dLbl>
                  <c:spPr>
                    <a:noFill/>
                    <a:ln>
                      <a:noFill/>
                    </a:ln>
                    <a:effectLst/>
                  </c:spPr>
                  <c:dLblPos val="outEnd"/>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uri="{CE6537A1-D6FC-4f65-9D91-7224C49458BB}"/>
                  </c:extLst>
                </c:dLbls>
                <c:cat>
                  <c:strRef>
                    <c:extLst>
                      <c:ext uri="{02D57815-91ED-43cb-92C2-25804820EDAC}">
                        <c15:formulaRef>
                          <c15:sqref>Лист1!$A$127:$A$133</c15:sqref>
                        </c15:formulaRef>
                      </c:ext>
                    </c:extLst>
                    <c:strCache>
                      <c:ptCount val="5"/>
                      <c:pt idx="0">
                        <c:v>жалобы </c:v>
                      </c:pt>
                      <c:pt idx="1">
                        <c:v>заявления</c:v>
                      </c:pt>
                      <c:pt idx="2">
                        <c:v>предложения по совершенствованию законов и НПА</c:v>
                      </c:pt>
                      <c:pt idx="3">
                        <c:v>консультационная помощь</c:v>
                      </c:pt>
                      <c:pt idx="4">
                        <c:v>иные предложения</c:v>
                      </c:pt>
                    </c:strCache>
                  </c:strRef>
                </c:cat>
                <c:val>
                  <c:numRef>
                    <c:extLst>
                      <c:ext uri="{02D57815-91ED-43cb-92C2-25804820EDAC}">
                        <c15:formulaRef>
                          <c15:sqref>Лист1!$B$127:$B$133</c15:sqref>
                        </c15:formulaRef>
                      </c:ext>
                    </c:extLst>
                    <c:numCache>
                      <c:formatCode>General</c:formatCode>
                      <c:ptCount val="5"/>
                      <c:pt idx="0">
                        <c:v>3</c:v>
                      </c:pt>
                      <c:pt idx="1">
                        <c:v>6</c:v>
                      </c:pt>
                      <c:pt idx="3">
                        <c:v>19</c:v>
                      </c:pt>
                      <c:pt idx="4">
                        <c:v>2</c:v>
                      </c:pt>
                    </c:numCache>
                  </c:numRef>
                </c:val>
                <c:extLst>
                  <c:ext uri="{02D57815-91ED-43cb-92C2-25804820EDAC}">
                    <c15:categoryFilterExceptions/>
                  </c:ext>
                  <c:ext xmlns:c16="http://schemas.microsoft.com/office/drawing/2014/chart" uri="{C3380CC4-5D6E-409C-BE32-E72D297353CC}">
                    <c16:uniqueId val="{00000015-A1B1-47C9-AC74-6E6B2780EF41}"/>
                  </c:ext>
                </c:extLst>
              </c15:ser>
            </c15:filteredPieSeries>
            <c15:filteredPieSeries>
              <c15:ser>
                <c:idx val="1"/>
                <c:order val="1"/>
                <c:dPt>
                  <c:idx val="0"/>
                  <c:bubble3D val="0"/>
                  <c:spPr>
                    <a:solidFill>
                      <a:schemeClr val="accent1"/>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17-A1B1-47C9-AC74-6E6B2780EF41}"/>
                    </c:ext>
                  </c:extLst>
                </c:dPt>
                <c:dPt>
                  <c:idx val="1"/>
                  <c:bubble3D val="0"/>
                  <c:spPr>
                    <a:solidFill>
                      <a:schemeClr val="accent2"/>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19-A1B1-47C9-AC74-6E6B2780EF41}"/>
                    </c:ext>
                  </c:extLst>
                </c:dPt>
                <c:dPt>
                  <c:idx val="2"/>
                  <c:bubble3D val="0"/>
                  <c:spPr>
                    <a:solidFill>
                      <a:schemeClr val="accent3"/>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1B-A1B1-47C9-AC74-6E6B2780EF41}"/>
                    </c:ext>
                  </c:extLst>
                </c:dPt>
                <c:dPt>
                  <c:idx val="3"/>
                  <c:bubble3D val="0"/>
                  <c:spPr>
                    <a:solidFill>
                      <a:schemeClr val="accent4"/>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1D-A1B1-47C9-AC74-6E6B2780EF41}"/>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1F-A1B1-47C9-AC74-6E6B2780EF41}"/>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17-A1B1-47C9-AC74-6E6B2780EF41}"/>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19-A1B1-47C9-AC74-6E6B2780EF41}"/>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1B-A1B1-47C9-AC74-6E6B2780EF41}"/>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1D-A1B1-47C9-AC74-6E6B2780EF41}"/>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lumMod val="60000"/>
                              </a:schemeClr>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1F-A1B1-47C9-AC74-6E6B2780EF41}"/>
                      </c:ext>
                    </c:extLst>
                  </c:dLbl>
                  <c:spPr>
                    <a:noFill/>
                    <a:ln>
                      <a:noFill/>
                    </a:ln>
                    <a:effectLst/>
                  </c:spPr>
                  <c:dLblPos val="outEnd"/>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Лист1!$A$127:$A$133</c15:sqref>
                        </c15:formulaRef>
                      </c:ext>
                    </c:extLst>
                    <c:strCache>
                      <c:ptCount val="5"/>
                      <c:pt idx="0">
                        <c:v>жалобы </c:v>
                      </c:pt>
                      <c:pt idx="1">
                        <c:v>заявления</c:v>
                      </c:pt>
                      <c:pt idx="2">
                        <c:v>предложения по совершенствованию законов и НПА</c:v>
                      </c:pt>
                      <c:pt idx="3">
                        <c:v>консультационная помощь</c:v>
                      </c:pt>
                      <c:pt idx="4">
                        <c:v>иные предложения</c:v>
                      </c:pt>
                    </c:strCache>
                  </c:strRef>
                </c:cat>
                <c:val>
                  <c:numRef>
                    <c:extLst>
                      <c:ext xmlns:c15="http://schemas.microsoft.com/office/drawing/2012/chart" uri="{02D57815-91ED-43cb-92C2-25804820EDAC}">
                        <c15:formulaRef>
                          <c15:sqref>Лист1!$C$127:$C$133</c15:sqref>
                        </c15:formulaRef>
                      </c:ext>
                    </c:extLst>
                    <c:numCache>
                      <c:formatCode>General</c:formatCode>
                      <c:ptCount val="5"/>
                      <c:pt idx="0">
                        <c:v>6</c:v>
                      </c:pt>
                      <c:pt idx="1">
                        <c:v>9</c:v>
                      </c:pt>
                      <c:pt idx="2">
                        <c:v>2</c:v>
                      </c:pt>
                      <c:pt idx="3">
                        <c:v>24</c:v>
                      </c:pt>
                      <c:pt idx="4">
                        <c:v>7</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20-A1B1-47C9-AC74-6E6B2780EF41}"/>
                  </c:ext>
                </c:extLst>
              </c15:ser>
            </c15:filteredPieSeries>
            <c15:filteredPieSeries>
              <c15:ser>
                <c:idx val="2"/>
                <c:order val="2"/>
                <c:dPt>
                  <c:idx val="0"/>
                  <c:bubble3D val="0"/>
                  <c:spPr>
                    <a:solidFill>
                      <a:schemeClr val="accent1"/>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2-A1B1-47C9-AC74-6E6B2780EF41}"/>
                    </c:ext>
                  </c:extLst>
                </c:dPt>
                <c:dPt>
                  <c:idx val="1"/>
                  <c:bubble3D val="0"/>
                  <c:spPr>
                    <a:solidFill>
                      <a:schemeClr val="accent2"/>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4-A1B1-47C9-AC74-6E6B2780EF41}"/>
                    </c:ext>
                  </c:extLst>
                </c:dPt>
                <c:dPt>
                  <c:idx val="2"/>
                  <c:bubble3D val="0"/>
                  <c:spPr>
                    <a:solidFill>
                      <a:schemeClr val="accent3"/>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6-A1B1-47C9-AC74-6E6B2780EF41}"/>
                    </c:ext>
                  </c:extLst>
                </c:dPt>
                <c:dPt>
                  <c:idx val="3"/>
                  <c:bubble3D val="0"/>
                  <c:spPr>
                    <a:solidFill>
                      <a:schemeClr val="accent4"/>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8-A1B1-47C9-AC74-6E6B2780EF41}"/>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2A-A1B1-47C9-AC74-6E6B2780EF41}"/>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22-A1B1-47C9-AC74-6E6B2780EF41}"/>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24-A1B1-47C9-AC74-6E6B2780EF41}"/>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26-A1B1-47C9-AC74-6E6B2780EF41}"/>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28-A1B1-47C9-AC74-6E6B2780EF41}"/>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lumMod val="60000"/>
                              </a:schemeClr>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2A-A1B1-47C9-AC74-6E6B2780EF41}"/>
                      </c:ext>
                    </c:extLst>
                  </c:dLbl>
                  <c:spPr>
                    <a:noFill/>
                    <a:ln>
                      <a:noFill/>
                    </a:ln>
                    <a:effectLst/>
                  </c:spPr>
                  <c:dLblPos val="outEnd"/>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Лист1!$A$127:$A$133</c15:sqref>
                        </c15:formulaRef>
                      </c:ext>
                    </c:extLst>
                    <c:strCache>
                      <c:ptCount val="5"/>
                      <c:pt idx="0">
                        <c:v>жалобы </c:v>
                      </c:pt>
                      <c:pt idx="1">
                        <c:v>заявления</c:v>
                      </c:pt>
                      <c:pt idx="2">
                        <c:v>предложения по совершенствованию законов и НПА</c:v>
                      </c:pt>
                      <c:pt idx="3">
                        <c:v>консультационная помощь</c:v>
                      </c:pt>
                      <c:pt idx="4">
                        <c:v>иные предложения</c:v>
                      </c:pt>
                    </c:strCache>
                  </c:strRef>
                </c:cat>
                <c:val>
                  <c:numRef>
                    <c:extLst>
                      <c:ext xmlns:c15="http://schemas.microsoft.com/office/drawing/2012/chart" uri="{02D57815-91ED-43cb-92C2-25804820EDAC}">
                        <c15:formulaRef>
                          <c15:sqref>Лист1!$D$127:$D$133</c15:sqref>
                        </c15:formulaRef>
                      </c:ext>
                    </c:extLst>
                    <c:numCache>
                      <c:formatCode>General</c:formatCode>
                      <c:ptCount val="5"/>
                      <c:pt idx="0">
                        <c:v>5</c:v>
                      </c:pt>
                      <c:pt idx="1">
                        <c:v>11</c:v>
                      </c:pt>
                      <c:pt idx="2">
                        <c:v>1</c:v>
                      </c:pt>
                      <c:pt idx="3">
                        <c:v>29</c:v>
                      </c:pt>
                      <c:pt idx="4">
                        <c:v>8</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2B-A1B1-47C9-AC74-6E6B2780EF41}"/>
                  </c:ext>
                </c:extLst>
              </c15:ser>
            </c15:filteredPieSeries>
            <c15:filteredPieSeries>
              <c15:ser>
                <c:idx val="3"/>
                <c:order val="3"/>
                <c:dPt>
                  <c:idx val="0"/>
                  <c:bubble3D val="0"/>
                  <c:spPr>
                    <a:solidFill>
                      <a:schemeClr val="accent1"/>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D-A1B1-47C9-AC74-6E6B2780EF41}"/>
                    </c:ext>
                  </c:extLst>
                </c:dPt>
                <c:dPt>
                  <c:idx val="1"/>
                  <c:bubble3D val="0"/>
                  <c:spPr>
                    <a:solidFill>
                      <a:schemeClr val="accent2"/>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2F-A1B1-47C9-AC74-6E6B2780EF41}"/>
                    </c:ext>
                  </c:extLst>
                </c:dPt>
                <c:dPt>
                  <c:idx val="2"/>
                  <c:bubble3D val="0"/>
                  <c:spPr>
                    <a:solidFill>
                      <a:schemeClr val="accent3"/>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1-A1B1-47C9-AC74-6E6B2780EF41}"/>
                    </c:ext>
                  </c:extLst>
                </c:dPt>
                <c:dPt>
                  <c:idx val="3"/>
                  <c:bubble3D val="0"/>
                  <c:spPr>
                    <a:solidFill>
                      <a:schemeClr val="accent4"/>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3-A1B1-47C9-AC74-6E6B2780EF41}"/>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35-A1B1-47C9-AC74-6E6B2780EF41}"/>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2D-A1B1-47C9-AC74-6E6B2780EF41}"/>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2F-A1B1-47C9-AC74-6E6B2780EF41}"/>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31-A1B1-47C9-AC74-6E6B2780EF41}"/>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33-A1B1-47C9-AC74-6E6B2780EF41}"/>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lumMod val="60000"/>
                              </a:schemeClr>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35-A1B1-47C9-AC74-6E6B2780EF41}"/>
                      </c:ext>
                    </c:extLst>
                  </c:dLbl>
                  <c:spPr>
                    <a:noFill/>
                    <a:ln>
                      <a:noFill/>
                    </a:ln>
                    <a:effectLst/>
                  </c:spPr>
                  <c:dLblPos val="outEnd"/>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Лист1!$A$127:$A$133</c15:sqref>
                        </c15:formulaRef>
                      </c:ext>
                    </c:extLst>
                    <c:strCache>
                      <c:ptCount val="5"/>
                      <c:pt idx="0">
                        <c:v>жалобы </c:v>
                      </c:pt>
                      <c:pt idx="1">
                        <c:v>заявления</c:v>
                      </c:pt>
                      <c:pt idx="2">
                        <c:v>предложения по совершенствованию законов и НПА</c:v>
                      </c:pt>
                      <c:pt idx="3">
                        <c:v>консультационная помощь</c:v>
                      </c:pt>
                      <c:pt idx="4">
                        <c:v>иные предложения</c:v>
                      </c:pt>
                    </c:strCache>
                  </c:strRef>
                </c:cat>
                <c:val>
                  <c:numRef>
                    <c:extLst>
                      <c:ext xmlns:c15="http://schemas.microsoft.com/office/drawing/2012/chart" uri="{02D57815-91ED-43cb-92C2-25804820EDAC}">
                        <c15:formulaRef>
                          <c15:sqref>Лист1!$E$127:$E$133</c15:sqref>
                        </c15:formulaRef>
                      </c:ext>
                    </c:extLst>
                    <c:numCache>
                      <c:formatCode>General</c:formatCode>
                      <c:ptCount val="5"/>
                      <c:pt idx="0">
                        <c:v>14</c:v>
                      </c:pt>
                      <c:pt idx="1">
                        <c:v>26</c:v>
                      </c:pt>
                      <c:pt idx="2">
                        <c:v>3</c:v>
                      </c:pt>
                      <c:pt idx="3">
                        <c:v>72</c:v>
                      </c:pt>
                      <c:pt idx="4">
                        <c:v>17</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36-A1B1-47C9-AC74-6E6B2780EF41}"/>
                  </c:ext>
                </c:extLst>
              </c15:ser>
            </c15:filteredPieSeries>
            <c15:filteredPieSeries>
              <c15:ser>
                <c:idx val="4"/>
                <c:order val="4"/>
                <c:dPt>
                  <c:idx val="0"/>
                  <c:bubble3D val="0"/>
                  <c:spPr>
                    <a:solidFill>
                      <a:schemeClr val="accent1"/>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8-A1B1-47C9-AC74-6E6B2780EF41}"/>
                    </c:ext>
                  </c:extLst>
                </c:dPt>
                <c:dPt>
                  <c:idx val="1"/>
                  <c:bubble3D val="0"/>
                  <c:spPr>
                    <a:solidFill>
                      <a:schemeClr val="accent2"/>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A-A1B1-47C9-AC74-6E6B2780EF41}"/>
                    </c:ext>
                  </c:extLst>
                </c:dPt>
                <c:dPt>
                  <c:idx val="2"/>
                  <c:bubble3D val="0"/>
                  <c:spPr>
                    <a:solidFill>
                      <a:schemeClr val="accent3"/>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C-A1B1-47C9-AC74-6E6B2780EF41}"/>
                    </c:ext>
                  </c:extLst>
                </c:dPt>
                <c:dPt>
                  <c:idx val="3"/>
                  <c:bubble3D val="0"/>
                  <c:spPr>
                    <a:solidFill>
                      <a:schemeClr val="accent4"/>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3E-A1B1-47C9-AC74-6E6B2780EF41}"/>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40-A1B1-47C9-AC74-6E6B2780EF41}"/>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38-A1B1-47C9-AC74-6E6B2780EF41}"/>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3A-A1B1-47C9-AC74-6E6B2780EF41}"/>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3C-A1B1-47C9-AC74-6E6B2780EF41}"/>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3E-A1B1-47C9-AC74-6E6B2780EF41}"/>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lumMod val="60000"/>
                              </a:schemeClr>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40-A1B1-47C9-AC74-6E6B2780EF41}"/>
                      </c:ext>
                    </c:extLst>
                  </c:dLbl>
                  <c:spPr>
                    <a:noFill/>
                    <a:ln>
                      <a:noFill/>
                    </a:ln>
                    <a:effectLst/>
                  </c:spPr>
                  <c:dLblPos val="outEnd"/>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Лист1!$A$127:$A$133</c15:sqref>
                        </c15:formulaRef>
                      </c:ext>
                    </c:extLst>
                    <c:strCache>
                      <c:ptCount val="5"/>
                      <c:pt idx="0">
                        <c:v>жалобы </c:v>
                      </c:pt>
                      <c:pt idx="1">
                        <c:v>заявления</c:v>
                      </c:pt>
                      <c:pt idx="2">
                        <c:v>предложения по совершенствованию законов и НПА</c:v>
                      </c:pt>
                      <c:pt idx="3">
                        <c:v>консультационная помощь</c:v>
                      </c:pt>
                      <c:pt idx="4">
                        <c:v>иные предложения</c:v>
                      </c:pt>
                    </c:strCache>
                  </c:strRef>
                </c:cat>
                <c:val>
                  <c:numRef>
                    <c:extLst>
                      <c:ext xmlns:c15="http://schemas.microsoft.com/office/drawing/2012/chart" uri="{02D57815-91ED-43cb-92C2-25804820EDAC}">
                        <c15:formulaRef>
                          <c15:sqref>Лист1!$F$127:$F$133</c15:sqref>
                        </c15:formulaRef>
                      </c:ext>
                    </c:extLst>
                    <c:numCache>
                      <c:formatCode>General</c:formatCode>
                      <c:ptCount val="5"/>
                      <c:pt idx="0">
                        <c:v>2</c:v>
                      </c:pt>
                      <c:pt idx="1">
                        <c:v>9</c:v>
                      </c:pt>
                      <c:pt idx="2">
                        <c:v>3</c:v>
                      </c:pt>
                      <c:pt idx="3">
                        <c:v>57</c:v>
                      </c:pt>
                      <c:pt idx="4">
                        <c:v>7</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41-A1B1-47C9-AC74-6E6B2780EF41}"/>
                  </c:ext>
                </c:extLst>
              </c15:ser>
            </c15:filteredPieSeries>
            <c15:filteredPieSeries>
              <c15:ser>
                <c:idx val="5"/>
                <c:order val="5"/>
                <c:dPt>
                  <c:idx val="0"/>
                  <c:bubble3D val="0"/>
                  <c:spPr>
                    <a:solidFill>
                      <a:schemeClr val="accent1"/>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3-A1B1-47C9-AC74-6E6B2780EF41}"/>
                    </c:ext>
                  </c:extLst>
                </c:dPt>
                <c:dPt>
                  <c:idx val="1"/>
                  <c:bubble3D val="0"/>
                  <c:spPr>
                    <a:solidFill>
                      <a:schemeClr val="accent2"/>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5-A1B1-47C9-AC74-6E6B2780EF41}"/>
                    </c:ext>
                  </c:extLst>
                </c:dPt>
                <c:dPt>
                  <c:idx val="2"/>
                  <c:bubble3D val="0"/>
                  <c:spPr>
                    <a:solidFill>
                      <a:schemeClr val="accent3"/>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7-A1B1-47C9-AC74-6E6B2780EF41}"/>
                    </c:ext>
                  </c:extLst>
                </c:dPt>
                <c:dPt>
                  <c:idx val="3"/>
                  <c:bubble3D val="0"/>
                  <c:spPr>
                    <a:solidFill>
                      <a:schemeClr val="accent4"/>
                    </a:solidFill>
                    <a:ln>
                      <a:noFill/>
                    </a:ln>
                    <a:effectLst>
                      <a:outerShdw blurRad="63500" sx="102000" sy="102000" algn="ctr" rotWithShape="0">
                        <a:prstClr val="black">
                          <a:alpha val="20000"/>
                        </a:prstClr>
                      </a:outerShdw>
                    </a:effectLst>
                  </c:spPr>
                  <c:extLst xmlns:c15="http://schemas.microsoft.com/office/drawing/2012/chart">
                    <c:ext xmlns:c16="http://schemas.microsoft.com/office/drawing/2014/chart" uri="{C3380CC4-5D6E-409C-BE32-E72D297353CC}">
                      <c16:uniqueId val="{00000049-A1B1-47C9-AC74-6E6B2780EF41}"/>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4B-A1B1-47C9-AC74-6E6B2780EF41}"/>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43-A1B1-47C9-AC74-6E6B2780EF41}"/>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45-A1B1-47C9-AC74-6E6B2780EF41}"/>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47-A1B1-47C9-AC74-6E6B2780EF41}"/>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49-A1B1-47C9-AC74-6E6B2780EF41}"/>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lumMod val="60000"/>
                              </a:schemeClr>
                            </a:solidFill>
                            <a:latin typeface="+mn-lt"/>
                            <a:ea typeface="+mn-ea"/>
                            <a:cs typeface="+mn-cs"/>
                          </a:defRPr>
                        </a:pPr>
                        <a:endParaRPr lang="ru-RU"/>
                      </a:p>
                    </c:txPr>
                    <c:dLblPos val="outEnd"/>
                    <c:showLegendKey val="0"/>
                    <c:showVal val="0"/>
                    <c:showCatName val="1"/>
                    <c:showSerName val="0"/>
                    <c:showPercent val="0"/>
                    <c:showBubbleSize val="0"/>
                    <c:extLst xmlns:c15="http://schemas.microsoft.com/office/drawing/2012/chart">
                      <c:ext xmlns:c16="http://schemas.microsoft.com/office/drawing/2014/chart" uri="{C3380CC4-5D6E-409C-BE32-E72D297353CC}">
                        <c16:uniqueId val="{0000004B-A1B1-47C9-AC74-6E6B2780EF41}"/>
                      </c:ext>
                    </c:extLst>
                  </c:dLbl>
                  <c:spPr>
                    <a:noFill/>
                    <a:ln>
                      <a:noFill/>
                    </a:ln>
                    <a:effectLst/>
                  </c:spPr>
                  <c:dLblPos val="outEnd"/>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xmlns:c15="http://schemas.microsoft.com/office/drawing/2012/chart">
                    <c:ext xmlns:c15="http://schemas.microsoft.com/office/drawing/2012/chart" uri="{CE6537A1-D6FC-4f65-9D91-7224C49458BB}"/>
                  </c:extLst>
                </c:dLbls>
                <c:cat>
                  <c:strRef>
                    <c:extLst>
                      <c:ext xmlns:c15="http://schemas.microsoft.com/office/drawing/2012/chart" uri="{02D57815-91ED-43cb-92C2-25804820EDAC}">
                        <c15:formulaRef>
                          <c15:sqref>Лист1!$A$127:$A$133</c15:sqref>
                        </c15:formulaRef>
                      </c:ext>
                    </c:extLst>
                    <c:strCache>
                      <c:ptCount val="5"/>
                      <c:pt idx="0">
                        <c:v>жалобы </c:v>
                      </c:pt>
                      <c:pt idx="1">
                        <c:v>заявления</c:v>
                      </c:pt>
                      <c:pt idx="2">
                        <c:v>предложения по совершенствованию законов и НПА</c:v>
                      </c:pt>
                      <c:pt idx="3">
                        <c:v>консультационная помощь</c:v>
                      </c:pt>
                      <c:pt idx="4">
                        <c:v>иные предложения</c:v>
                      </c:pt>
                    </c:strCache>
                  </c:strRef>
                </c:cat>
                <c:val>
                  <c:numRef>
                    <c:extLst>
                      <c:ext xmlns:c15="http://schemas.microsoft.com/office/drawing/2012/chart" uri="{02D57815-91ED-43cb-92C2-25804820EDAC}">
                        <c15:formulaRef>
                          <c15:sqref>Лист1!$G$127:$G$133</c15:sqref>
                        </c15:formulaRef>
                      </c:ext>
                    </c:extLst>
                    <c:numCache>
                      <c:formatCode>General</c:formatCode>
                      <c:ptCount val="5"/>
                      <c:pt idx="0">
                        <c:v>5</c:v>
                      </c:pt>
                      <c:pt idx="1">
                        <c:v>7</c:v>
                      </c:pt>
                      <c:pt idx="3">
                        <c:v>38</c:v>
                      </c:pt>
                      <c:pt idx="4">
                        <c:v>7</c:v>
                      </c:pt>
                    </c:numCache>
                  </c:numRef>
                </c:val>
                <c:extLst xmlns:c15="http://schemas.microsoft.com/office/drawing/2012/chart">
                  <c:ext xmlns:c15="http://schemas.microsoft.com/office/drawing/2012/chart" uri="{02D57815-91ED-43cb-92C2-25804820EDAC}">
                    <c15:categoryFilterExceptions/>
                  </c:ext>
                  <c:ext xmlns:c16="http://schemas.microsoft.com/office/drawing/2014/chart" uri="{C3380CC4-5D6E-409C-BE32-E72D297353CC}">
                    <c16:uniqueId val="{0000004C-A1B1-47C9-AC74-6E6B2780EF41}"/>
                  </c:ext>
                </c:extLst>
              </c15:ser>
            </c15:filteredPieSeries>
          </c:ext>
        </c:extLst>
      </c:pieChart>
      <c:spPr>
        <a:noFill/>
        <a:ln>
          <a:noFill/>
        </a:ln>
        <a:effectLst/>
      </c:spPr>
    </c:plotArea>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r>
              <a:rPr lang="ru-RU" sz="2200" dirty="0">
                <a:solidFill>
                  <a:schemeClr val="bg1"/>
                </a:solidFill>
                <a:latin typeface="Times New Roman" panose="02020603050405020304" pitchFamily="18" charset="0"/>
                <a:cs typeface="Times New Roman" panose="02020603050405020304" pitchFamily="18" charset="0"/>
              </a:rPr>
              <a:t>ТЕМАТИКА ОБРАЩЕНИЙ ГРАЖДАН, ПОСТУПИВШИХ</a:t>
            </a:r>
            <a:r>
              <a:rPr lang="ru-RU" sz="2200" baseline="0" dirty="0">
                <a:solidFill>
                  <a:schemeClr val="bg1"/>
                </a:solidFill>
                <a:latin typeface="Times New Roman" panose="02020603050405020304" pitchFamily="18" charset="0"/>
                <a:cs typeface="Times New Roman" panose="02020603050405020304" pitchFamily="18" charset="0"/>
              </a:rPr>
              <a:t> В АПРЕЛЕ- МАЕ 2022Г.</a:t>
            </a:r>
            <a:endParaRPr lang="ru-RU" sz="2200" dirty="0">
              <a:solidFill>
                <a:schemeClr val="bg1"/>
              </a:solidFill>
              <a:latin typeface="Times New Roman" panose="02020603050405020304" pitchFamily="18" charset="0"/>
              <a:cs typeface="Times New Roman" panose="02020603050405020304" pitchFamily="18" charset="0"/>
            </a:endParaRPr>
          </a:p>
        </c:rich>
      </c:tx>
      <c:layout>
        <c:manualLayout>
          <c:xMode val="edge"/>
          <c:yMode val="edge"/>
          <c:x val="0.13331272529850263"/>
          <c:y val="2.4888577073995014E-2"/>
        </c:manualLayout>
      </c:layout>
      <c:overlay val="0"/>
      <c:spPr>
        <a:noFill/>
        <a:ln>
          <a:noFill/>
        </a:ln>
        <a:effectLst/>
      </c:spPr>
      <c:txPr>
        <a:bodyPr rot="0" spcFirstLastPara="1" vertOverflow="ellipsis" vert="horz" wrap="square" anchor="ctr" anchorCtr="1"/>
        <a:lstStyle/>
        <a:p>
          <a:pPr>
            <a:defRPr sz="2200" b="1"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manualLayout>
          <c:layoutTarget val="inner"/>
          <c:xMode val="edge"/>
          <c:yMode val="edge"/>
          <c:x val="0.49999990597012595"/>
          <c:y val="0.18158005178317116"/>
          <c:w val="0.48241556728505097"/>
          <c:h val="0.72216639261489723"/>
        </c:manualLayout>
      </c:layout>
      <c:barChart>
        <c:barDir val="bar"/>
        <c:grouping val="clustered"/>
        <c:varyColors val="0"/>
        <c:ser>
          <c:idx val="6"/>
          <c:order val="6"/>
          <c:tx>
            <c:strRef>
              <c:f>Лист1!$H$74</c:f>
              <c:strCache>
                <c:ptCount val="1"/>
              </c:strCache>
            </c:strRef>
          </c:tx>
          <c:spPr>
            <a:solidFill>
              <a:schemeClr val="accent1">
                <a:lumMod val="60000"/>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ysClr val="windowText" lastClr="000000"/>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Лист1!$A$75:$A$89</c:f>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Социальная поддержка и медицинское обслуживание работников сферы образования</c:v>
                </c:pt>
                <c:pt idx="4">
                  <c:v>Трудовые отношения в сфере образования</c:v>
                </c:pt>
                <c:pt idx="5">
                  <c:v>Цифровизация образования</c:v>
                </c:pt>
                <c:pt idx="6">
                  <c:v>Экономическая и финансовая деятельность в системе образования</c:v>
                </c:pt>
                <c:pt idx="7">
                  <c:v>Коммерческая деятельность в образовании</c:v>
                </c:pt>
                <c:pt idx="8">
                  <c:v>Управление системой образования и регламентация образовательной деятельности</c:v>
                </c:pt>
                <c:pt idx="9">
                  <c:v>Правонарушения в сфере образования </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f>Лист1!$H$75:$H$89</c:f>
              <c:numCache>
                <c:formatCode>General</c:formatCode>
                <c:ptCount val="15"/>
                <c:pt idx="0">
                  <c:v>44</c:v>
                </c:pt>
                <c:pt idx="1">
                  <c:v>5</c:v>
                </c:pt>
                <c:pt idx="2">
                  <c:v>18</c:v>
                </c:pt>
                <c:pt idx="3">
                  <c:v>2</c:v>
                </c:pt>
                <c:pt idx="4">
                  <c:v>17</c:v>
                </c:pt>
                <c:pt idx="5">
                  <c:v>2</c:v>
                </c:pt>
                <c:pt idx="6">
                  <c:v>1</c:v>
                </c:pt>
                <c:pt idx="7">
                  <c:v>3</c:v>
                </c:pt>
                <c:pt idx="8">
                  <c:v>13</c:v>
                </c:pt>
                <c:pt idx="9">
                  <c:v>6</c:v>
                </c:pt>
                <c:pt idx="10">
                  <c:v>4</c:v>
                </c:pt>
                <c:pt idx="11">
                  <c:v>3</c:v>
                </c:pt>
                <c:pt idx="12">
                  <c:v>1</c:v>
                </c:pt>
                <c:pt idx="13">
                  <c:v>6</c:v>
                </c:pt>
                <c:pt idx="14">
                  <c:v>10</c:v>
                </c:pt>
              </c:numCache>
            </c:numRef>
          </c:val>
          <c:extLst>
            <c:ext xmlns:c16="http://schemas.microsoft.com/office/drawing/2014/chart" uri="{C3380CC4-5D6E-409C-BE32-E72D297353CC}">
              <c16:uniqueId val="{00000000-5EDE-4265-9BBA-315E0FC1BE63}"/>
            </c:ext>
          </c:extLst>
        </c:ser>
        <c:dLbls>
          <c:dLblPos val="inEnd"/>
          <c:showLegendKey val="0"/>
          <c:showVal val="1"/>
          <c:showCatName val="0"/>
          <c:showSerName val="0"/>
          <c:showPercent val="0"/>
          <c:showBubbleSize val="0"/>
        </c:dLbls>
        <c:gapWidth val="65"/>
        <c:axId val="1086643791"/>
        <c:axId val="1088867791"/>
        <c:extLst>
          <c:ext xmlns:c15="http://schemas.microsoft.com/office/drawing/2012/chart" uri="{02D57815-91ED-43cb-92C2-25804820EDAC}">
            <c15:filteredBarSeries>
              <c15:ser>
                <c:idx val="0"/>
                <c:order val="0"/>
                <c:tx>
                  <c:strRef>
                    <c:extLst>
                      <c:ext uri="{02D57815-91ED-43cb-92C2-25804820EDAC}">
                        <c15:formulaRef>
                          <c15:sqref>Лист1!$B$74</c15:sqref>
                        </c15:formulaRef>
                      </c:ext>
                    </c:extLst>
                    <c:strCache>
                      <c:ptCount val="1"/>
                      <c:pt idx="0">
                        <c:v>январь</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c:ext uri="{CE6537A1-D6FC-4f65-9D91-7224C49458BB}">
                      <c15:showLeaderLines val="1"/>
                      <c15:leaderLines>
                        <c:spPr>
                          <a:ln w="9525">
                            <a:solidFill>
                              <a:schemeClr val="dk1">
                                <a:lumMod val="50000"/>
                                <a:lumOff val="50000"/>
                              </a:schemeClr>
                            </a:solidFill>
                          </a:ln>
                          <a:effectLst/>
                        </c:spPr>
                      </c15:leaderLines>
                    </c:ext>
                  </c:extLst>
                </c:dLbls>
                <c:cat>
                  <c:strRef>
                    <c:extLst>
                      <c:ext uri="{02D57815-91ED-43cb-92C2-25804820EDAC}">
                        <c15:formulaRef>
                          <c15:sqref>Лист1!$A$75:$A$89</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Социальная поддержка и медицинское обслуживание работников сферы образования</c:v>
                      </c:pt>
                      <c:pt idx="4">
                        <c:v>Трудовые отношения в сфере образования</c:v>
                      </c:pt>
                      <c:pt idx="5">
                        <c:v>Цифровизация образования</c:v>
                      </c:pt>
                      <c:pt idx="6">
                        <c:v>Экономическая и финансовая деятельность в системе образования</c:v>
                      </c:pt>
                      <c:pt idx="7">
                        <c:v>Коммерческая деятельность в образовании</c:v>
                      </c:pt>
                      <c:pt idx="8">
                        <c:v>Управление системой образования и регламентация образовательной деятельности</c:v>
                      </c:pt>
                      <c:pt idx="9">
                        <c:v>Правонарушения в сфере образования </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c:ext uri="{02D57815-91ED-43cb-92C2-25804820EDAC}">
                        <c15:formulaRef>
                          <c15:sqref>Лист1!$B$75:$B$89</c15:sqref>
                        </c15:formulaRef>
                      </c:ext>
                    </c:extLst>
                    <c:numCache>
                      <c:formatCode>General</c:formatCode>
                      <c:ptCount val="15"/>
                      <c:pt idx="0">
                        <c:v>3</c:v>
                      </c:pt>
                      <c:pt idx="1">
                        <c:v>4</c:v>
                      </c:pt>
                      <c:pt idx="2">
                        <c:v>2</c:v>
                      </c:pt>
                      <c:pt idx="4">
                        <c:v>4</c:v>
                      </c:pt>
                      <c:pt idx="5">
                        <c:v>2</c:v>
                      </c:pt>
                      <c:pt idx="7">
                        <c:v>3</c:v>
                      </c:pt>
                      <c:pt idx="8">
                        <c:v>1</c:v>
                      </c:pt>
                      <c:pt idx="9">
                        <c:v>1</c:v>
                      </c:pt>
                      <c:pt idx="11">
                        <c:v>1</c:v>
                      </c:pt>
                      <c:pt idx="12">
                        <c:v>4</c:v>
                      </c:pt>
                      <c:pt idx="14">
                        <c:v>5</c:v>
                      </c:pt>
                    </c:numCache>
                  </c:numRef>
                </c:val>
                <c:extLst>
                  <c:ext xmlns:c16="http://schemas.microsoft.com/office/drawing/2014/chart" uri="{C3380CC4-5D6E-409C-BE32-E72D297353CC}">
                    <c16:uniqueId val="{00000001-5EDE-4265-9BBA-315E0FC1BE63}"/>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Лист1!$C$74</c15:sqref>
                        </c15:formulaRef>
                      </c:ext>
                    </c:extLst>
                    <c:strCache>
                      <c:ptCount val="1"/>
                      <c:pt idx="0">
                        <c:v>февраль </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xmlns:c15="http://schemas.microsoft.com/office/drawing/2012/chart">
                      <c:ext xmlns:c15="http://schemas.microsoft.com/office/drawing/2012/chart" uri="{02D57815-91ED-43cb-92C2-25804820EDAC}">
                        <c15:formulaRef>
                          <c15:sqref>Лист1!$A$75:$A$89</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Социальная поддержка и медицинское обслуживание работников сферы образования</c:v>
                      </c:pt>
                      <c:pt idx="4">
                        <c:v>Трудовые отношения в сфере образования</c:v>
                      </c:pt>
                      <c:pt idx="5">
                        <c:v>Цифровизация образования</c:v>
                      </c:pt>
                      <c:pt idx="6">
                        <c:v>Экономическая и финансовая деятельность в системе образования</c:v>
                      </c:pt>
                      <c:pt idx="7">
                        <c:v>Коммерческая деятельность в образовании</c:v>
                      </c:pt>
                      <c:pt idx="8">
                        <c:v>Управление системой образования и регламентация образовательной деятельности</c:v>
                      </c:pt>
                      <c:pt idx="9">
                        <c:v>Правонарушения в сфере образования </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xmlns:c15="http://schemas.microsoft.com/office/drawing/2012/chart">
                      <c:ext xmlns:c15="http://schemas.microsoft.com/office/drawing/2012/chart" uri="{02D57815-91ED-43cb-92C2-25804820EDAC}">
                        <c15:formulaRef>
                          <c15:sqref>Лист1!$C$75:$C$89</c15:sqref>
                        </c15:formulaRef>
                      </c:ext>
                    </c:extLst>
                    <c:numCache>
                      <c:formatCode>General</c:formatCode>
                      <c:ptCount val="15"/>
                      <c:pt idx="0">
                        <c:v>11</c:v>
                      </c:pt>
                      <c:pt idx="1">
                        <c:v>2</c:v>
                      </c:pt>
                      <c:pt idx="2">
                        <c:v>7</c:v>
                      </c:pt>
                      <c:pt idx="5">
                        <c:v>5</c:v>
                      </c:pt>
                      <c:pt idx="7">
                        <c:v>3</c:v>
                      </c:pt>
                      <c:pt idx="9">
                        <c:v>5</c:v>
                      </c:pt>
                      <c:pt idx="11">
                        <c:v>2</c:v>
                      </c:pt>
                      <c:pt idx="12">
                        <c:v>4</c:v>
                      </c:pt>
                      <c:pt idx="13">
                        <c:v>3</c:v>
                      </c:pt>
                      <c:pt idx="14">
                        <c:v>6</c:v>
                      </c:pt>
                    </c:numCache>
                  </c:numRef>
                </c:val>
                <c:extLst xmlns:c15="http://schemas.microsoft.com/office/drawing/2012/chart">
                  <c:ext xmlns:c16="http://schemas.microsoft.com/office/drawing/2014/chart" uri="{C3380CC4-5D6E-409C-BE32-E72D297353CC}">
                    <c16:uniqueId val="{00000002-5EDE-4265-9BBA-315E0FC1BE63}"/>
                  </c:ext>
                </c:extLst>
              </c15:ser>
            </c15:filteredBarSeries>
            <c15:filteredBarSeries>
              <c15:ser>
                <c:idx val="2"/>
                <c:order val="2"/>
                <c:tx>
                  <c:strRef>
                    <c:extLst xmlns:c15="http://schemas.microsoft.com/office/drawing/2012/chart">
                      <c:ext xmlns:c15="http://schemas.microsoft.com/office/drawing/2012/chart" uri="{02D57815-91ED-43cb-92C2-25804820EDAC}">
                        <c15:formulaRef>
                          <c15:sqref>Лист1!$D$74</c15:sqref>
                        </c15:formulaRef>
                      </c:ext>
                    </c:extLst>
                    <c:strCache>
                      <c:ptCount val="1"/>
                      <c:pt idx="0">
                        <c:v>март</c:v>
                      </c:pt>
                    </c:strCache>
                  </c:strRef>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xmlns:c15="http://schemas.microsoft.com/office/drawing/2012/chart">
                      <c:ext xmlns:c15="http://schemas.microsoft.com/office/drawing/2012/chart" uri="{02D57815-91ED-43cb-92C2-25804820EDAC}">
                        <c15:formulaRef>
                          <c15:sqref>Лист1!$A$75:$A$89</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Социальная поддержка и медицинское обслуживание работников сферы образования</c:v>
                      </c:pt>
                      <c:pt idx="4">
                        <c:v>Трудовые отношения в сфере образования</c:v>
                      </c:pt>
                      <c:pt idx="5">
                        <c:v>Цифровизация образования</c:v>
                      </c:pt>
                      <c:pt idx="6">
                        <c:v>Экономическая и финансовая деятельность в системе образования</c:v>
                      </c:pt>
                      <c:pt idx="7">
                        <c:v>Коммерческая деятельность в образовании</c:v>
                      </c:pt>
                      <c:pt idx="8">
                        <c:v>Управление системой образования и регламентация образовательной деятельности</c:v>
                      </c:pt>
                      <c:pt idx="9">
                        <c:v>Правонарушения в сфере образования </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xmlns:c15="http://schemas.microsoft.com/office/drawing/2012/chart">
                      <c:ext xmlns:c15="http://schemas.microsoft.com/office/drawing/2012/chart" uri="{02D57815-91ED-43cb-92C2-25804820EDAC}">
                        <c15:formulaRef>
                          <c15:sqref>Лист1!$D$75:$D$89</c15:sqref>
                        </c15:formulaRef>
                      </c:ext>
                    </c:extLst>
                    <c:numCache>
                      <c:formatCode>General</c:formatCode>
                      <c:ptCount val="15"/>
                      <c:pt idx="0">
                        <c:v>15</c:v>
                      </c:pt>
                      <c:pt idx="1">
                        <c:v>3</c:v>
                      </c:pt>
                      <c:pt idx="2">
                        <c:v>7</c:v>
                      </c:pt>
                      <c:pt idx="3">
                        <c:v>1</c:v>
                      </c:pt>
                      <c:pt idx="4">
                        <c:v>4</c:v>
                      </c:pt>
                      <c:pt idx="5">
                        <c:v>4</c:v>
                      </c:pt>
                      <c:pt idx="7">
                        <c:v>2</c:v>
                      </c:pt>
                      <c:pt idx="8">
                        <c:v>2</c:v>
                      </c:pt>
                      <c:pt idx="9">
                        <c:v>3</c:v>
                      </c:pt>
                      <c:pt idx="10">
                        <c:v>1</c:v>
                      </c:pt>
                      <c:pt idx="11">
                        <c:v>3</c:v>
                      </c:pt>
                      <c:pt idx="12">
                        <c:v>3</c:v>
                      </c:pt>
                      <c:pt idx="13">
                        <c:v>3</c:v>
                      </c:pt>
                      <c:pt idx="14">
                        <c:v>3</c:v>
                      </c:pt>
                    </c:numCache>
                  </c:numRef>
                </c:val>
                <c:extLst xmlns:c15="http://schemas.microsoft.com/office/drawing/2012/chart">
                  <c:ext xmlns:c16="http://schemas.microsoft.com/office/drawing/2014/chart" uri="{C3380CC4-5D6E-409C-BE32-E72D297353CC}">
                    <c16:uniqueId val="{00000003-5EDE-4265-9BBA-315E0FC1BE63}"/>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Лист1!$E$74</c15:sqref>
                        </c15:formulaRef>
                      </c:ext>
                    </c:extLst>
                    <c:strCache>
                      <c:ptCount val="1"/>
                      <c:pt idx="0">
                        <c:v>1квартал</c:v>
                      </c:pt>
                    </c:strCache>
                  </c:strRef>
                </c:tx>
                <c:spPr>
                  <a:solidFill>
                    <a:schemeClr val="accent4">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xmlns:c15="http://schemas.microsoft.com/office/drawing/2012/chart">
                      <c:ext xmlns:c15="http://schemas.microsoft.com/office/drawing/2012/chart" uri="{02D57815-91ED-43cb-92C2-25804820EDAC}">
                        <c15:formulaRef>
                          <c15:sqref>Лист1!$A$75:$A$89</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Социальная поддержка и медицинское обслуживание работников сферы образования</c:v>
                      </c:pt>
                      <c:pt idx="4">
                        <c:v>Трудовые отношения в сфере образования</c:v>
                      </c:pt>
                      <c:pt idx="5">
                        <c:v>Цифровизация образования</c:v>
                      </c:pt>
                      <c:pt idx="6">
                        <c:v>Экономическая и финансовая деятельность в системе образования</c:v>
                      </c:pt>
                      <c:pt idx="7">
                        <c:v>Коммерческая деятельность в образовании</c:v>
                      </c:pt>
                      <c:pt idx="8">
                        <c:v>Управление системой образования и регламентация образовательной деятельности</c:v>
                      </c:pt>
                      <c:pt idx="9">
                        <c:v>Правонарушения в сфере образования </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xmlns:c15="http://schemas.microsoft.com/office/drawing/2012/chart">
                      <c:ext xmlns:c15="http://schemas.microsoft.com/office/drawing/2012/chart" uri="{02D57815-91ED-43cb-92C2-25804820EDAC}">
                        <c15:formulaRef>
                          <c15:sqref>Лист1!$E$75:$E$89</c15:sqref>
                        </c15:formulaRef>
                      </c:ext>
                    </c:extLst>
                    <c:numCache>
                      <c:formatCode>General</c:formatCode>
                      <c:ptCount val="15"/>
                      <c:pt idx="0">
                        <c:v>29</c:v>
                      </c:pt>
                      <c:pt idx="1">
                        <c:v>9</c:v>
                      </c:pt>
                      <c:pt idx="2">
                        <c:v>16</c:v>
                      </c:pt>
                      <c:pt idx="3">
                        <c:v>1</c:v>
                      </c:pt>
                      <c:pt idx="4">
                        <c:v>8</c:v>
                      </c:pt>
                      <c:pt idx="5">
                        <c:v>11</c:v>
                      </c:pt>
                      <c:pt idx="7">
                        <c:v>8</c:v>
                      </c:pt>
                      <c:pt idx="8">
                        <c:v>3</c:v>
                      </c:pt>
                      <c:pt idx="9">
                        <c:v>9</c:v>
                      </c:pt>
                      <c:pt idx="10">
                        <c:v>1</c:v>
                      </c:pt>
                      <c:pt idx="11">
                        <c:v>6</c:v>
                      </c:pt>
                      <c:pt idx="12">
                        <c:v>11</c:v>
                      </c:pt>
                      <c:pt idx="13">
                        <c:v>6</c:v>
                      </c:pt>
                      <c:pt idx="14">
                        <c:v>14</c:v>
                      </c:pt>
                    </c:numCache>
                  </c:numRef>
                </c:val>
                <c:extLst xmlns:c15="http://schemas.microsoft.com/office/drawing/2012/chart">
                  <c:ext xmlns:c16="http://schemas.microsoft.com/office/drawing/2014/chart" uri="{C3380CC4-5D6E-409C-BE32-E72D297353CC}">
                    <c16:uniqueId val="{00000004-5EDE-4265-9BBA-315E0FC1BE63}"/>
                  </c:ext>
                </c:extLst>
              </c15:ser>
            </c15:filteredBarSeries>
            <c15:filteredBarSeries>
              <c15:ser>
                <c:idx val="4"/>
                <c:order val="4"/>
                <c:tx>
                  <c:strRef>
                    <c:extLst xmlns:c15="http://schemas.microsoft.com/office/drawing/2012/chart">
                      <c:ext xmlns:c15="http://schemas.microsoft.com/office/drawing/2012/chart" uri="{02D57815-91ED-43cb-92C2-25804820EDAC}">
                        <c15:formulaRef>
                          <c15:sqref>Лист1!$F$74</c15:sqref>
                        </c15:formulaRef>
                      </c:ext>
                    </c:extLst>
                    <c:strCache>
                      <c:ptCount val="1"/>
                      <c:pt idx="0">
                        <c:v>апрель</c:v>
                      </c:pt>
                    </c:strCache>
                  </c:strRef>
                </c:tx>
                <c:spPr>
                  <a:solidFill>
                    <a:schemeClr val="accent5">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xmlns:c15="http://schemas.microsoft.com/office/drawing/2012/chart">
                      <c:ext xmlns:c15="http://schemas.microsoft.com/office/drawing/2012/chart" uri="{02D57815-91ED-43cb-92C2-25804820EDAC}">
                        <c15:formulaRef>
                          <c15:sqref>Лист1!$A$75:$A$89</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Социальная поддержка и медицинское обслуживание работников сферы образования</c:v>
                      </c:pt>
                      <c:pt idx="4">
                        <c:v>Трудовые отношения в сфере образования</c:v>
                      </c:pt>
                      <c:pt idx="5">
                        <c:v>Цифровизация образования</c:v>
                      </c:pt>
                      <c:pt idx="6">
                        <c:v>Экономическая и финансовая деятельность в системе образования</c:v>
                      </c:pt>
                      <c:pt idx="7">
                        <c:v>Коммерческая деятельность в образовании</c:v>
                      </c:pt>
                      <c:pt idx="8">
                        <c:v>Управление системой образования и регламентация образовательной деятельности</c:v>
                      </c:pt>
                      <c:pt idx="9">
                        <c:v>Правонарушения в сфере образования </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xmlns:c15="http://schemas.microsoft.com/office/drawing/2012/chart">
                      <c:ext xmlns:c15="http://schemas.microsoft.com/office/drawing/2012/chart" uri="{02D57815-91ED-43cb-92C2-25804820EDAC}">
                        <c15:formulaRef>
                          <c15:sqref>Лист1!$F$75:$F$89</c15:sqref>
                        </c15:formulaRef>
                      </c:ext>
                    </c:extLst>
                    <c:numCache>
                      <c:formatCode>General</c:formatCode>
                      <c:ptCount val="15"/>
                      <c:pt idx="0">
                        <c:v>29</c:v>
                      </c:pt>
                      <c:pt idx="1">
                        <c:v>2</c:v>
                      </c:pt>
                      <c:pt idx="2">
                        <c:v>7</c:v>
                      </c:pt>
                      <c:pt idx="3">
                        <c:v>1</c:v>
                      </c:pt>
                      <c:pt idx="4">
                        <c:v>11</c:v>
                      </c:pt>
                      <c:pt idx="5">
                        <c:v>1</c:v>
                      </c:pt>
                      <c:pt idx="6">
                        <c:v>1</c:v>
                      </c:pt>
                      <c:pt idx="7">
                        <c:v>2</c:v>
                      </c:pt>
                      <c:pt idx="8">
                        <c:v>10</c:v>
                      </c:pt>
                      <c:pt idx="9">
                        <c:v>3</c:v>
                      </c:pt>
                      <c:pt idx="10">
                        <c:v>3</c:v>
                      </c:pt>
                      <c:pt idx="11">
                        <c:v>0</c:v>
                      </c:pt>
                      <c:pt idx="12">
                        <c:v>1</c:v>
                      </c:pt>
                      <c:pt idx="13">
                        <c:v>4</c:v>
                      </c:pt>
                      <c:pt idx="14">
                        <c:v>3</c:v>
                      </c:pt>
                    </c:numCache>
                  </c:numRef>
                </c:val>
                <c:extLst xmlns:c15="http://schemas.microsoft.com/office/drawing/2012/chart">
                  <c:ext xmlns:c16="http://schemas.microsoft.com/office/drawing/2014/chart" uri="{C3380CC4-5D6E-409C-BE32-E72D297353CC}">
                    <c16:uniqueId val="{00000005-5EDE-4265-9BBA-315E0FC1BE63}"/>
                  </c:ext>
                </c:extLst>
              </c15:ser>
            </c15:filteredBarSeries>
            <c15:filteredBarSeries>
              <c15:ser>
                <c:idx val="5"/>
                <c:order val="5"/>
                <c:tx>
                  <c:strRef>
                    <c:extLst xmlns:c15="http://schemas.microsoft.com/office/drawing/2012/chart">
                      <c:ext xmlns:c15="http://schemas.microsoft.com/office/drawing/2012/chart" uri="{02D57815-91ED-43cb-92C2-25804820EDAC}">
                        <c15:formulaRef>
                          <c15:sqref>Лист1!$G$74</c15:sqref>
                        </c15:formulaRef>
                      </c:ext>
                    </c:extLst>
                    <c:strCache>
                      <c:ptCount val="1"/>
                      <c:pt idx="0">
                        <c:v>май</c:v>
                      </c:pt>
                    </c:strCache>
                  </c:strRef>
                </c:tx>
                <c:spPr>
                  <a:solidFill>
                    <a:schemeClr val="accent6">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ru-RU"/>
                    </a:p>
                  </c:txPr>
                  <c:dLblPos val="inEnd"/>
                  <c:showLegendKey val="0"/>
                  <c:showVal val="1"/>
                  <c:showCatName val="0"/>
                  <c:showSerName val="0"/>
                  <c:showPercent val="0"/>
                  <c:showBubbleSize val="0"/>
                  <c:showLeaderLines val="0"/>
                  <c:extLst xmlns:c15="http://schemas.microsoft.com/office/drawing/2012/char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extLst xmlns:c15="http://schemas.microsoft.com/office/drawing/2012/chart">
                      <c:ext xmlns:c15="http://schemas.microsoft.com/office/drawing/2012/chart" uri="{02D57815-91ED-43cb-92C2-25804820EDAC}">
                        <c15:formulaRef>
                          <c15:sqref>Лист1!$A$75:$A$89</c15:sqref>
                        </c15:formulaRef>
                      </c:ext>
                    </c:extLst>
                    <c:strCache>
                      <c:ptCount val="15"/>
                      <c:pt idx="0">
                        <c:v>Нормирование и регулирование различных аспектов образовательного процесса</c:v>
                      </c:pt>
                      <c:pt idx="1">
                        <c:v>Академические права и обязанности обучающихся</c:v>
                      </c:pt>
                      <c:pt idx="2">
                        <c:v>Социальная поддержка обучающихся</c:v>
                      </c:pt>
                      <c:pt idx="3">
                        <c:v>Социальная поддержка и медицинское обслуживание работников сферы образования</c:v>
                      </c:pt>
                      <c:pt idx="4">
                        <c:v>Трудовые отношения в сфере образования</c:v>
                      </c:pt>
                      <c:pt idx="5">
                        <c:v>Цифровизация образования</c:v>
                      </c:pt>
                      <c:pt idx="6">
                        <c:v>Экономическая и финансовая деятельность в системе образования</c:v>
                      </c:pt>
                      <c:pt idx="7">
                        <c:v>Коммерческая деятельность в образовании</c:v>
                      </c:pt>
                      <c:pt idx="8">
                        <c:v>Управление системой образования и регламентация образовательной деятельности</c:v>
                      </c:pt>
                      <c:pt idx="9">
                        <c:v>Правонарушения в сфере образования </c:v>
                      </c:pt>
                      <c:pt idx="10">
                        <c:v>Общественный контроль</c:v>
                      </c:pt>
                      <c:pt idx="11">
                        <c:v>Национальные проекты и проблемы образования</c:v>
                      </c:pt>
                      <c:pt idx="12">
                        <c:v>Министерство просвещения РФ и подведомственные организации</c:v>
                      </c:pt>
                      <c:pt idx="13">
                        <c:v>Иное</c:v>
                      </c:pt>
                      <c:pt idx="14">
                        <c:v>За рамками сферы образования</c:v>
                      </c:pt>
                    </c:strCache>
                  </c:strRef>
                </c:cat>
                <c:val>
                  <c:numRef>
                    <c:extLst xmlns:c15="http://schemas.microsoft.com/office/drawing/2012/chart">
                      <c:ext xmlns:c15="http://schemas.microsoft.com/office/drawing/2012/chart" uri="{02D57815-91ED-43cb-92C2-25804820EDAC}">
                        <c15:formulaRef>
                          <c15:sqref>Лист1!$G$75:$G$89</c15:sqref>
                        </c15:formulaRef>
                      </c:ext>
                    </c:extLst>
                    <c:numCache>
                      <c:formatCode>General</c:formatCode>
                      <c:ptCount val="15"/>
                      <c:pt idx="0">
                        <c:v>15</c:v>
                      </c:pt>
                      <c:pt idx="1">
                        <c:v>3</c:v>
                      </c:pt>
                      <c:pt idx="2">
                        <c:v>11</c:v>
                      </c:pt>
                      <c:pt idx="3">
                        <c:v>1</c:v>
                      </c:pt>
                      <c:pt idx="4">
                        <c:v>6</c:v>
                      </c:pt>
                      <c:pt idx="5">
                        <c:v>1</c:v>
                      </c:pt>
                      <c:pt idx="6">
                        <c:v>0</c:v>
                      </c:pt>
                      <c:pt idx="7">
                        <c:v>1</c:v>
                      </c:pt>
                      <c:pt idx="8">
                        <c:v>3</c:v>
                      </c:pt>
                      <c:pt idx="9">
                        <c:v>3</c:v>
                      </c:pt>
                      <c:pt idx="10">
                        <c:v>1</c:v>
                      </c:pt>
                      <c:pt idx="11">
                        <c:v>3</c:v>
                      </c:pt>
                      <c:pt idx="12">
                        <c:v>0</c:v>
                      </c:pt>
                      <c:pt idx="13">
                        <c:v>2</c:v>
                      </c:pt>
                      <c:pt idx="14">
                        <c:v>7</c:v>
                      </c:pt>
                    </c:numCache>
                  </c:numRef>
                </c:val>
                <c:extLst xmlns:c15="http://schemas.microsoft.com/office/drawing/2012/chart">
                  <c:ext xmlns:c16="http://schemas.microsoft.com/office/drawing/2014/chart" uri="{C3380CC4-5D6E-409C-BE32-E72D297353CC}">
                    <c16:uniqueId val="{00000006-5EDE-4265-9BBA-315E0FC1BE63}"/>
                  </c:ext>
                </c:extLst>
              </c15:ser>
            </c15:filteredBarSeries>
          </c:ext>
        </c:extLst>
      </c:barChart>
      <c:catAx>
        <c:axId val="1086643791"/>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lgn="just">
              <a:defRPr sz="1000" b="0" i="0" u="none" strike="noStrike" kern="1200" cap="all" baseline="0">
                <a:solidFill>
                  <a:schemeClr val="bg1"/>
                </a:solidFill>
                <a:latin typeface="Times New Roman" panose="02020603050405020304" pitchFamily="18" charset="0"/>
                <a:ea typeface="+mn-ea"/>
                <a:cs typeface="Times New Roman" panose="02020603050405020304" pitchFamily="18" charset="0"/>
              </a:defRPr>
            </a:pPr>
            <a:endParaRPr lang="ru-RU"/>
          </a:p>
        </c:txPr>
        <c:crossAx val="1088867791"/>
        <c:crosses val="autoZero"/>
        <c:auto val="1"/>
        <c:lblAlgn val="ctr"/>
        <c:lblOffset val="100"/>
        <c:noMultiLvlLbl val="0"/>
      </c:catAx>
      <c:valAx>
        <c:axId val="1088867791"/>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ru-RU"/>
          </a:p>
        </c:txPr>
        <c:crossAx val="1086643791"/>
        <c:crosses val="autoZero"/>
        <c:crossBetween val="between"/>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ru-RU"/>
        </a:p>
      </c:txPr>
    </c:legend>
    <c:plotVisOnly val="1"/>
    <c:dispBlanksAs val="gap"/>
    <c:showDLblsOverMax val="0"/>
  </c:chart>
  <c:spPr>
    <a:noFill/>
    <a:ln w="9525" cap="flat" cmpd="sng" algn="ctr">
      <a:noFill/>
      <a:round/>
    </a:ln>
    <a:effectLst/>
  </c:spPr>
  <c:txPr>
    <a:bodyPr/>
    <a:lstStyle/>
    <a:p>
      <a:pPr>
        <a:defRPr/>
      </a:pPr>
      <a:endParaRPr lang="ru-RU"/>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r>
              <a:rPr lang="ru-RU" sz="2400" b="1" dirty="0">
                <a:solidFill>
                  <a:schemeClr val="bg1"/>
                </a:solidFill>
                <a:latin typeface="Times New Roman" panose="02020603050405020304" pitchFamily="18" charset="0"/>
                <a:cs typeface="Times New Roman" panose="02020603050405020304" pitchFamily="18" charset="0"/>
              </a:rPr>
              <a:t>НОРМИРОВАНИЕ И РЕГУЛИРОВАНИЕ РАЗЛИЧНЫХ АСПЕКТОВ ОБРАЗОВАТЕЛЬНОГО ПРОЦЕССА</a:t>
            </a:r>
          </a:p>
        </c:rich>
      </c:tx>
      <c:overlay val="0"/>
      <c:spPr>
        <a:noFill/>
        <a:ln>
          <a:noFill/>
        </a:ln>
        <a:effectLst/>
      </c:spPr>
      <c:txPr>
        <a:bodyPr rot="0" spcFirstLastPara="1" vertOverflow="ellipsis" vert="horz" wrap="square" anchor="ctr" anchorCtr="1"/>
        <a:lstStyle/>
        <a:p>
          <a:pPr>
            <a:defRPr sz="2000" b="1" i="0" u="none" strike="noStrike" kern="1200" spc="0" baseline="0">
              <a:solidFill>
                <a:schemeClr val="bg1"/>
              </a:solidFill>
              <a:latin typeface="Times New Roman" panose="02020603050405020304" pitchFamily="18" charset="0"/>
              <a:ea typeface="+mn-ea"/>
              <a:cs typeface="Times New Roman" panose="02020603050405020304" pitchFamily="18" charset="0"/>
            </a:defRPr>
          </a:pPr>
          <a:endParaRPr lang="ru-RU"/>
        </a:p>
      </c:txPr>
    </c:title>
    <c:autoTitleDeleted val="0"/>
    <c:plotArea>
      <c:layout/>
      <c:pieChart>
        <c:varyColors val="1"/>
        <c:ser>
          <c:idx val="6"/>
          <c:order val="6"/>
          <c:tx>
            <c:strRef>
              <c:f>Лист1!$H$6</c:f>
              <c:strCache>
                <c:ptCount val="1"/>
              </c:strCache>
            </c:strRef>
          </c:tx>
          <c:dPt>
            <c:idx val="0"/>
            <c:bubble3D val="0"/>
            <c:spPr>
              <a:solidFill>
                <a:schemeClr val="accent1"/>
              </a:solidFill>
              <a:ln>
                <a:noFill/>
              </a:ln>
              <a:effectLst/>
            </c:spPr>
            <c:extLst>
              <c:ext xmlns:c16="http://schemas.microsoft.com/office/drawing/2014/chart" uri="{C3380CC4-5D6E-409C-BE32-E72D297353CC}">
                <c16:uniqueId val="{00000001-AA00-4E97-9855-80BB6942AC65}"/>
              </c:ext>
            </c:extLst>
          </c:dPt>
          <c:dPt>
            <c:idx val="1"/>
            <c:bubble3D val="0"/>
            <c:spPr>
              <a:solidFill>
                <a:schemeClr val="accent2"/>
              </a:solidFill>
              <a:ln>
                <a:noFill/>
              </a:ln>
              <a:effectLst/>
            </c:spPr>
            <c:extLst>
              <c:ext xmlns:c16="http://schemas.microsoft.com/office/drawing/2014/chart" uri="{C3380CC4-5D6E-409C-BE32-E72D297353CC}">
                <c16:uniqueId val="{00000003-AA00-4E97-9855-80BB6942AC65}"/>
              </c:ext>
            </c:extLst>
          </c:dPt>
          <c:dPt>
            <c:idx val="2"/>
            <c:bubble3D val="0"/>
            <c:spPr>
              <a:solidFill>
                <a:schemeClr val="accent3"/>
              </a:solidFill>
              <a:ln>
                <a:noFill/>
              </a:ln>
              <a:effectLst/>
            </c:spPr>
            <c:extLst>
              <c:ext xmlns:c16="http://schemas.microsoft.com/office/drawing/2014/chart" uri="{C3380CC4-5D6E-409C-BE32-E72D297353CC}">
                <c16:uniqueId val="{00000005-AA00-4E97-9855-80BB6942AC65}"/>
              </c:ext>
            </c:extLst>
          </c:dPt>
          <c:dPt>
            <c:idx val="3"/>
            <c:bubble3D val="0"/>
            <c:spPr>
              <a:solidFill>
                <a:schemeClr val="accent4"/>
              </a:solidFill>
              <a:ln>
                <a:noFill/>
              </a:ln>
              <a:effectLst/>
            </c:spPr>
            <c:extLst>
              <c:ext xmlns:c16="http://schemas.microsoft.com/office/drawing/2014/chart" uri="{C3380CC4-5D6E-409C-BE32-E72D297353CC}">
                <c16:uniqueId val="{00000007-AA00-4E97-9855-80BB6942AC65}"/>
              </c:ext>
            </c:extLst>
          </c:dPt>
          <c:dPt>
            <c:idx val="4"/>
            <c:bubble3D val="0"/>
            <c:spPr>
              <a:solidFill>
                <a:schemeClr val="accent5"/>
              </a:solidFill>
              <a:ln>
                <a:noFill/>
              </a:ln>
              <a:effectLst/>
            </c:spPr>
            <c:extLst>
              <c:ext xmlns:c16="http://schemas.microsoft.com/office/drawing/2014/chart" uri="{C3380CC4-5D6E-409C-BE32-E72D297353CC}">
                <c16:uniqueId val="{00000009-AA00-4E97-9855-80BB6942AC65}"/>
              </c:ext>
            </c:extLst>
          </c:dPt>
          <c:dPt>
            <c:idx val="5"/>
            <c:bubble3D val="0"/>
            <c:spPr>
              <a:solidFill>
                <a:schemeClr val="accent6"/>
              </a:solidFill>
              <a:ln>
                <a:noFill/>
              </a:ln>
              <a:effectLst/>
            </c:spPr>
            <c:extLst>
              <c:ext xmlns:c16="http://schemas.microsoft.com/office/drawing/2014/chart" uri="{C3380CC4-5D6E-409C-BE32-E72D297353CC}">
                <c16:uniqueId val="{0000000B-AA00-4E97-9855-80BB6942AC65}"/>
              </c:ext>
            </c:extLst>
          </c:dPt>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dLblPos val="outEnd"/>
            <c:showLegendKey val="0"/>
            <c:showVal val="0"/>
            <c:showCatName val="0"/>
            <c:showSerName val="0"/>
            <c:showPercent val="1"/>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Лист1!$A$7:$A$13</c:f>
              <c:strCache>
                <c:ptCount val="6"/>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организация практики в образовательной организации</c:v>
                </c:pt>
                <c:pt idx="4">
                  <c:v>нормирование выдачи и соответствия диплома об образовании</c:v>
                </c:pt>
                <c:pt idx="5">
                  <c:v>поступление в образовательную организацию</c:v>
                </c:pt>
              </c:strCache>
            </c:strRef>
          </c:cat>
          <c:val>
            <c:numRef>
              <c:f>Лист1!$H$7:$H$13</c:f>
              <c:numCache>
                <c:formatCode>General</c:formatCode>
                <c:ptCount val="6"/>
                <c:pt idx="0">
                  <c:v>9</c:v>
                </c:pt>
                <c:pt idx="1">
                  <c:v>12</c:v>
                </c:pt>
                <c:pt idx="2">
                  <c:v>7</c:v>
                </c:pt>
                <c:pt idx="3">
                  <c:v>2</c:v>
                </c:pt>
                <c:pt idx="4">
                  <c:v>7</c:v>
                </c:pt>
                <c:pt idx="5">
                  <c:v>7</c:v>
                </c:pt>
              </c:numCache>
            </c:numRef>
          </c:val>
          <c:extLst>
            <c:ext xmlns:c15="http://schemas.microsoft.com/office/drawing/2012/chart" uri="{02D57815-91ED-43cb-92C2-25804820EDAC}">
              <c15:categoryFilterExceptions>
                <c15:categoryFilterException>
                  <c15:sqref>Лист1!$H$8</c15:sqref>
                  <c15:spPr xmlns:c15="http://schemas.microsoft.com/office/drawing/2012/chart">
                    <a:solidFill>
                      <a:schemeClr val="accent1"/>
                    </a:solidFill>
                    <a:ln>
                      <a:noFill/>
                    </a:ln>
                    <a:effectLst/>
                  </c15:spPr>
                  <c15:bubble3D val="0"/>
                </c15:categoryFilterException>
              </c15:categoryFilterExceptions>
            </c:ext>
            <c:ext xmlns:c16="http://schemas.microsoft.com/office/drawing/2014/chart" uri="{C3380CC4-5D6E-409C-BE32-E72D297353CC}">
              <c16:uniqueId val="{0000000C-AA00-4E97-9855-80BB6942AC65}"/>
            </c:ext>
          </c:extLst>
        </c:ser>
        <c:dLbls>
          <c:showLegendKey val="0"/>
          <c:showVal val="0"/>
          <c:showCatName val="0"/>
          <c:showSerName val="0"/>
          <c:showPercent val="0"/>
          <c:showBubbleSize val="0"/>
          <c:showLeaderLines val="1"/>
        </c:dLbls>
        <c:firstSliceAng val="0"/>
        <c:extLst>
          <c:ext xmlns:c15="http://schemas.microsoft.com/office/drawing/2012/chart" uri="{02D57815-91ED-43cb-92C2-25804820EDAC}">
            <c15:filteredPieSeries>
              <c15:ser>
                <c:idx val="0"/>
                <c:order val="0"/>
                <c:tx>
                  <c:strRef>
                    <c:extLst>
                      <c:ext uri="{02D57815-91ED-43cb-92C2-25804820EDAC}">
                        <c15:formulaRef>
                          <c15:sqref>Лист1!$B$6</c15:sqref>
                        </c15:formulaRef>
                      </c:ext>
                    </c:extLst>
                    <c:strCache>
                      <c:ptCount val="1"/>
                      <c:pt idx="0">
                        <c:v>январь</c:v>
                      </c:pt>
                    </c:strCache>
                  </c:strRef>
                </c:tx>
                <c:dPt>
                  <c:idx val="0"/>
                  <c:bubble3D val="0"/>
                  <c:spPr>
                    <a:solidFill>
                      <a:schemeClr val="accent1"/>
                    </a:solidFill>
                    <a:ln>
                      <a:noFill/>
                    </a:ln>
                    <a:effectLst/>
                  </c:spPr>
                  <c:extLst>
                    <c:ext xmlns:c16="http://schemas.microsoft.com/office/drawing/2014/chart" uri="{C3380CC4-5D6E-409C-BE32-E72D297353CC}">
                      <c16:uniqueId val="{0000000E-AA00-4E97-9855-80BB6942AC65}"/>
                    </c:ext>
                  </c:extLst>
                </c:dPt>
                <c:dPt>
                  <c:idx val="1"/>
                  <c:bubble3D val="0"/>
                  <c:spPr>
                    <a:solidFill>
                      <a:schemeClr val="accent2"/>
                    </a:solidFill>
                    <a:ln>
                      <a:noFill/>
                    </a:ln>
                    <a:effectLst/>
                  </c:spPr>
                  <c:extLst>
                    <c:ext xmlns:c16="http://schemas.microsoft.com/office/drawing/2014/chart" uri="{C3380CC4-5D6E-409C-BE32-E72D297353CC}">
                      <c16:uniqueId val="{00000010-AA00-4E97-9855-80BB6942AC65}"/>
                    </c:ext>
                  </c:extLst>
                </c:dPt>
                <c:dPt>
                  <c:idx val="2"/>
                  <c:bubble3D val="0"/>
                  <c:spPr>
                    <a:solidFill>
                      <a:schemeClr val="accent3"/>
                    </a:solidFill>
                    <a:ln>
                      <a:noFill/>
                    </a:ln>
                    <a:effectLst/>
                  </c:spPr>
                  <c:extLst>
                    <c:ext xmlns:c16="http://schemas.microsoft.com/office/drawing/2014/chart" uri="{C3380CC4-5D6E-409C-BE32-E72D297353CC}">
                      <c16:uniqueId val="{00000012-AA00-4E97-9855-80BB6942AC65}"/>
                    </c:ext>
                  </c:extLst>
                </c:dPt>
                <c:dPt>
                  <c:idx val="3"/>
                  <c:bubble3D val="0"/>
                  <c:spPr>
                    <a:solidFill>
                      <a:schemeClr val="accent4"/>
                    </a:solidFill>
                    <a:ln>
                      <a:noFill/>
                    </a:ln>
                    <a:effectLst/>
                  </c:spPr>
                  <c:extLst>
                    <c:ext xmlns:c16="http://schemas.microsoft.com/office/drawing/2014/chart" uri="{C3380CC4-5D6E-409C-BE32-E72D297353CC}">
                      <c16:uniqueId val="{00000014-AA00-4E97-9855-80BB6942AC65}"/>
                    </c:ext>
                  </c:extLst>
                </c:dPt>
                <c:dPt>
                  <c:idx val="4"/>
                  <c:bubble3D val="0"/>
                  <c:spPr>
                    <a:solidFill>
                      <a:schemeClr val="accent5"/>
                    </a:solidFill>
                    <a:ln>
                      <a:noFill/>
                    </a:ln>
                    <a:effectLst/>
                  </c:spPr>
                  <c:extLst>
                    <c:ext xmlns:c16="http://schemas.microsoft.com/office/drawing/2014/chart" uri="{C3380CC4-5D6E-409C-BE32-E72D297353CC}">
                      <c16:uniqueId val="{00000016-AA00-4E97-9855-80BB6942AC65}"/>
                    </c:ext>
                  </c:extLst>
                </c:dPt>
                <c:dPt>
                  <c:idx val="5"/>
                  <c:bubble3D val="0"/>
                  <c:spPr>
                    <a:solidFill>
                      <a:schemeClr val="accent6"/>
                    </a:solidFill>
                    <a:ln>
                      <a:noFill/>
                    </a:ln>
                    <a:effectLst/>
                  </c:spPr>
                  <c:extLst>
                    <c:ext xmlns:c16="http://schemas.microsoft.com/office/drawing/2014/chart" uri="{C3380CC4-5D6E-409C-BE32-E72D297353CC}">
                      <c16:uniqueId val="{00000018-AA00-4E97-9855-80BB6942AC65}"/>
                    </c:ext>
                  </c:extLst>
                </c:dPt>
                <c:cat>
                  <c:strRef>
                    <c:extLst>
                      <c:ext uri="{02D57815-91ED-43cb-92C2-25804820EDAC}">
                        <c15:formulaRef>
                          <c15:sqref>Лист1!$A$7:$A$13</c15:sqref>
                        </c15:formulaRef>
                      </c:ext>
                    </c:extLst>
                    <c:strCache>
                      <c:ptCount val="6"/>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организация практики в образовательной организации</c:v>
                      </c:pt>
                      <c:pt idx="4">
                        <c:v>нормирование выдачи и соответствия диплома об образовании</c:v>
                      </c:pt>
                      <c:pt idx="5">
                        <c:v>поступление в образовательную организацию</c:v>
                      </c:pt>
                    </c:strCache>
                  </c:strRef>
                </c:cat>
                <c:val>
                  <c:numRef>
                    <c:extLst>
                      <c:ext uri="{02D57815-91ED-43cb-92C2-25804820EDAC}">
                        <c15:formulaRef>
                          <c15:sqref>Лист1!$B$7:$B$13</c15:sqref>
                        </c15:formulaRef>
                      </c:ext>
                    </c:extLst>
                    <c:numCache>
                      <c:formatCode>General</c:formatCode>
                      <c:ptCount val="6"/>
                      <c:pt idx="0">
                        <c:v>2</c:v>
                      </c:pt>
                      <c:pt idx="4">
                        <c:v>1</c:v>
                      </c:pt>
                    </c:numCache>
                  </c:numRef>
                </c:val>
                <c:extLst>
                  <c:ext uri="{02D57815-91ED-43cb-92C2-25804820EDAC}">
                    <c15:categoryFilterExceptions>
                      <c15:categoryFilterException>
                        <c15:sqref>Лист1!$B$8</c15:sqref>
                        <c15:spPr xmlns:c15="http://schemas.microsoft.com/office/drawing/2012/chart">
                          <a:solidFill>
                            <a:schemeClr val="accent1"/>
                          </a:solidFill>
                          <a:ln>
                            <a:noFill/>
                          </a:ln>
                          <a:effectLst/>
                        </c15:spPr>
                        <c15:bubble3D val="0"/>
                      </c15:categoryFilterException>
                    </c15:categoryFilterExceptions>
                  </c:ext>
                  <c:ext xmlns:c16="http://schemas.microsoft.com/office/drawing/2014/chart" uri="{C3380CC4-5D6E-409C-BE32-E72D297353CC}">
                    <c16:uniqueId val="{00000019-AA00-4E97-9855-80BB6942AC65}"/>
                  </c:ext>
                </c:extLst>
              </c15:ser>
            </c15:filteredPieSeries>
            <c15:filteredPieSeries>
              <c15:ser>
                <c:idx val="1"/>
                <c:order val="1"/>
                <c:tx>
                  <c:strRef>
                    <c:extLst xmlns:c15="http://schemas.microsoft.com/office/drawing/2012/chart">
                      <c:ext xmlns:c15="http://schemas.microsoft.com/office/drawing/2012/chart" uri="{02D57815-91ED-43cb-92C2-25804820EDAC}">
                        <c15:formulaRef>
                          <c15:sqref>Лист1!$C$6</c15:sqref>
                        </c15:formulaRef>
                      </c:ext>
                    </c:extLst>
                    <c:strCache>
                      <c:ptCount val="1"/>
                      <c:pt idx="0">
                        <c:v>февраль</c:v>
                      </c:pt>
                    </c:strCache>
                  </c:strRef>
                </c:tx>
                <c:dPt>
                  <c:idx val="0"/>
                  <c:bubble3D val="0"/>
                  <c:spPr>
                    <a:solidFill>
                      <a:schemeClr val="accent1"/>
                    </a:solidFill>
                    <a:ln>
                      <a:noFill/>
                    </a:ln>
                    <a:effectLst/>
                  </c:spPr>
                  <c:extLst xmlns:c15="http://schemas.microsoft.com/office/drawing/2012/chart">
                    <c:ext xmlns:c16="http://schemas.microsoft.com/office/drawing/2014/chart" uri="{C3380CC4-5D6E-409C-BE32-E72D297353CC}">
                      <c16:uniqueId val="{0000001B-AA00-4E97-9855-80BB6942AC65}"/>
                    </c:ext>
                  </c:extLst>
                </c:dPt>
                <c:dPt>
                  <c:idx val="1"/>
                  <c:bubble3D val="0"/>
                  <c:spPr>
                    <a:solidFill>
                      <a:schemeClr val="accent2"/>
                    </a:solidFill>
                    <a:ln>
                      <a:noFill/>
                    </a:ln>
                    <a:effectLst/>
                  </c:spPr>
                  <c:extLst xmlns:c15="http://schemas.microsoft.com/office/drawing/2012/chart">
                    <c:ext xmlns:c16="http://schemas.microsoft.com/office/drawing/2014/chart" uri="{C3380CC4-5D6E-409C-BE32-E72D297353CC}">
                      <c16:uniqueId val="{0000001D-AA00-4E97-9855-80BB6942AC65}"/>
                    </c:ext>
                  </c:extLst>
                </c:dPt>
                <c:dPt>
                  <c:idx val="2"/>
                  <c:bubble3D val="0"/>
                  <c:spPr>
                    <a:solidFill>
                      <a:schemeClr val="accent3"/>
                    </a:solidFill>
                    <a:ln>
                      <a:noFill/>
                    </a:ln>
                    <a:effectLst/>
                  </c:spPr>
                  <c:extLst xmlns:c15="http://schemas.microsoft.com/office/drawing/2012/chart">
                    <c:ext xmlns:c16="http://schemas.microsoft.com/office/drawing/2014/chart" uri="{C3380CC4-5D6E-409C-BE32-E72D297353CC}">
                      <c16:uniqueId val="{0000001F-AA00-4E97-9855-80BB6942AC65}"/>
                    </c:ext>
                  </c:extLst>
                </c:dPt>
                <c:dPt>
                  <c:idx val="3"/>
                  <c:bubble3D val="0"/>
                  <c:spPr>
                    <a:solidFill>
                      <a:schemeClr val="accent4"/>
                    </a:solidFill>
                    <a:ln>
                      <a:noFill/>
                    </a:ln>
                    <a:effectLst/>
                  </c:spPr>
                  <c:extLst xmlns:c15="http://schemas.microsoft.com/office/drawing/2012/chart">
                    <c:ext xmlns:c16="http://schemas.microsoft.com/office/drawing/2014/chart" uri="{C3380CC4-5D6E-409C-BE32-E72D297353CC}">
                      <c16:uniqueId val="{00000021-AA00-4E97-9855-80BB6942AC65}"/>
                    </c:ext>
                  </c:extLst>
                </c:dPt>
                <c:dPt>
                  <c:idx val="4"/>
                  <c:bubble3D val="0"/>
                  <c:spPr>
                    <a:solidFill>
                      <a:schemeClr val="accent5"/>
                    </a:solidFill>
                    <a:ln>
                      <a:noFill/>
                    </a:ln>
                    <a:effectLst/>
                  </c:spPr>
                  <c:extLst xmlns:c15="http://schemas.microsoft.com/office/drawing/2012/chart">
                    <c:ext xmlns:c16="http://schemas.microsoft.com/office/drawing/2014/chart" uri="{C3380CC4-5D6E-409C-BE32-E72D297353CC}">
                      <c16:uniqueId val="{00000023-AA00-4E97-9855-80BB6942AC65}"/>
                    </c:ext>
                  </c:extLst>
                </c:dPt>
                <c:dPt>
                  <c:idx val="5"/>
                  <c:bubble3D val="0"/>
                  <c:spPr>
                    <a:solidFill>
                      <a:schemeClr val="accent6"/>
                    </a:solidFill>
                    <a:ln>
                      <a:noFill/>
                    </a:ln>
                    <a:effectLst/>
                  </c:spPr>
                  <c:extLst>
                    <c:ext xmlns:c16="http://schemas.microsoft.com/office/drawing/2014/chart" uri="{C3380CC4-5D6E-409C-BE32-E72D297353CC}">
                      <c16:uniqueId val="{00000025-AA00-4E97-9855-80BB6942AC65}"/>
                    </c:ext>
                  </c:extLst>
                </c:dPt>
                <c:cat>
                  <c:strRef>
                    <c:extLst>
                      <c:ext xmlns:c15="http://schemas.microsoft.com/office/drawing/2012/chart" uri="{02D57815-91ED-43cb-92C2-25804820EDAC}">
                        <c15:formulaRef>
                          <c15:sqref>Лист1!$A$7:$A$13</c15:sqref>
                        </c15:formulaRef>
                      </c:ext>
                    </c:extLst>
                    <c:strCache>
                      <c:ptCount val="6"/>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организация практики в образовательной организации</c:v>
                      </c:pt>
                      <c:pt idx="4">
                        <c:v>нормирование выдачи и соответствия диплома об образовании</c:v>
                      </c:pt>
                      <c:pt idx="5">
                        <c:v>поступление в образовательную организацию</c:v>
                      </c:pt>
                    </c:strCache>
                  </c:strRef>
                </c:cat>
                <c:val>
                  <c:numRef>
                    <c:extLst>
                      <c:ext xmlns:c15="http://schemas.microsoft.com/office/drawing/2012/chart" uri="{02D57815-91ED-43cb-92C2-25804820EDAC}">
                        <c15:formulaRef>
                          <c15:sqref>Лист1!$C$7:$C$13</c15:sqref>
                        </c15:formulaRef>
                      </c:ext>
                    </c:extLst>
                    <c:numCache>
                      <c:formatCode>General</c:formatCode>
                      <c:ptCount val="6"/>
                      <c:pt idx="0">
                        <c:v>1</c:v>
                      </c:pt>
                      <c:pt idx="1">
                        <c:v>4</c:v>
                      </c:pt>
                      <c:pt idx="3">
                        <c:v>1</c:v>
                      </c:pt>
                      <c:pt idx="4">
                        <c:v>5</c:v>
                      </c:pt>
                    </c:numCache>
                  </c:numRef>
                </c:val>
                <c:extLst xmlns:c15="http://schemas.microsoft.com/office/drawing/2012/chart">
                  <c:ext xmlns:c15="http://schemas.microsoft.com/office/drawing/2012/chart" uri="{02D57815-91ED-43cb-92C2-25804820EDAC}">
                    <c15:categoryFilterExceptions>
                      <c15:categoryFilterException>
                        <c15:sqref>Лист1!$C$8</c15:sqref>
                        <c15:spPr xmlns:c15="http://schemas.microsoft.com/office/drawing/2012/chart">
                          <a:solidFill>
                            <a:schemeClr val="accent1"/>
                          </a:solidFill>
                          <a:ln>
                            <a:noFill/>
                          </a:ln>
                          <a:effectLst/>
                        </c15:spPr>
                        <c15:bubble3D val="0"/>
                      </c15:categoryFilterException>
                    </c15:categoryFilterExceptions>
                  </c:ext>
                  <c:ext xmlns:c16="http://schemas.microsoft.com/office/drawing/2014/chart" uri="{C3380CC4-5D6E-409C-BE32-E72D297353CC}">
                    <c16:uniqueId val="{00000026-AA00-4E97-9855-80BB6942AC65}"/>
                  </c:ext>
                </c:extLst>
              </c15:ser>
            </c15:filteredPieSeries>
            <c15:filteredPieSeries>
              <c15:ser>
                <c:idx val="2"/>
                <c:order val="2"/>
                <c:tx>
                  <c:strRef>
                    <c:extLst xmlns:c15="http://schemas.microsoft.com/office/drawing/2012/chart">
                      <c:ext xmlns:c15="http://schemas.microsoft.com/office/drawing/2012/chart" uri="{02D57815-91ED-43cb-92C2-25804820EDAC}">
                        <c15:formulaRef>
                          <c15:sqref>Лист1!$D$6</c15:sqref>
                        </c15:formulaRef>
                      </c:ext>
                    </c:extLst>
                    <c:strCache>
                      <c:ptCount val="1"/>
                      <c:pt idx="0">
                        <c:v>март</c:v>
                      </c:pt>
                    </c:strCache>
                  </c:strRef>
                </c:tx>
                <c:dPt>
                  <c:idx val="0"/>
                  <c:bubble3D val="0"/>
                  <c:spPr>
                    <a:solidFill>
                      <a:schemeClr val="accent1"/>
                    </a:solidFill>
                    <a:ln>
                      <a:noFill/>
                    </a:ln>
                    <a:effectLst/>
                  </c:spPr>
                  <c:extLst xmlns:c15="http://schemas.microsoft.com/office/drawing/2012/chart">
                    <c:ext xmlns:c16="http://schemas.microsoft.com/office/drawing/2014/chart" uri="{C3380CC4-5D6E-409C-BE32-E72D297353CC}">
                      <c16:uniqueId val="{00000028-AA00-4E97-9855-80BB6942AC65}"/>
                    </c:ext>
                  </c:extLst>
                </c:dPt>
                <c:dPt>
                  <c:idx val="1"/>
                  <c:bubble3D val="0"/>
                  <c:spPr>
                    <a:solidFill>
                      <a:schemeClr val="accent2"/>
                    </a:solidFill>
                    <a:ln>
                      <a:noFill/>
                    </a:ln>
                    <a:effectLst/>
                  </c:spPr>
                  <c:extLst xmlns:c15="http://schemas.microsoft.com/office/drawing/2012/chart">
                    <c:ext xmlns:c16="http://schemas.microsoft.com/office/drawing/2014/chart" uri="{C3380CC4-5D6E-409C-BE32-E72D297353CC}">
                      <c16:uniqueId val="{0000002A-AA00-4E97-9855-80BB6942AC65}"/>
                    </c:ext>
                  </c:extLst>
                </c:dPt>
                <c:dPt>
                  <c:idx val="2"/>
                  <c:bubble3D val="0"/>
                  <c:spPr>
                    <a:solidFill>
                      <a:schemeClr val="accent3"/>
                    </a:solidFill>
                    <a:ln>
                      <a:noFill/>
                    </a:ln>
                    <a:effectLst/>
                  </c:spPr>
                  <c:extLst xmlns:c15="http://schemas.microsoft.com/office/drawing/2012/chart">
                    <c:ext xmlns:c16="http://schemas.microsoft.com/office/drawing/2014/chart" uri="{C3380CC4-5D6E-409C-BE32-E72D297353CC}">
                      <c16:uniqueId val="{0000002C-AA00-4E97-9855-80BB6942AC65}"/>
                    </c:ext>
                  </c:extLst>
                </c:dPt>
                <c:dPt>
                  <c:idx val="3"/>
                  <c:bubble3D val="0"/>
                  <c:spPr>
                    <a:solidFill>
                      <a:schemeClr val="accent4"/>
                    </a:solidFill>
                    <a:ln>
                      <a:noFill/>
                    </a:ln>
                    <a:effectLst/>
                  </c:spPr>
                  <c:extLst xmlns:c15="http://schemas.microsoft.com/office/drawing/2012/chart">
                    <c:ext xmlns:c16="http://schemas.microsoft.com/office/drawing/2014/chart" uri="{C3380CC4-5D6E-409C-BE32-E72D297353CC}">
                      <c16:uniqueId val="{0000002E-AA00-4E97-9855-80BB6942AC65}"/>
                    </c:ext>
                  </c:extLst>
                </c:dPt>
                <c:dPt>
                  <c:idx val="4"/>
                  <c:bubble3D val="0"/>
                  <c:spPr>
                    <a:solidFill>
                      <a:schemeClr val="accent5"/>
                    </a:solidFill>
                    <a:ln>
                      <a:noFill/>
                    </a:ln>
                    <a:effectLst/>
                  </c:spPr>
                  <c:extLst xmlns:c15="http://schemas.microsoft.com/office/drawing/2012/chart">
                    <c:ext xmlns:c16="http://schemas.microsoft.com/office/drawing/2014/chart" uri="{C3380CC4-5D6E-409C-BE32-E72D297353CC}">
                      <c16:uniqueId val="{00000030-AA00-4E97-9855-80BB6942AC65}"/>
                    </c:ext>
                  </c:extLst>
                </c:dPt>
                <c:dPt>
                  <c:idx val="5"/>
                  <c:bubble3D val="0"/>
                  <c:spPr>
                    <a:solidFill>
                      <a:schemeClr val="accent6"/>
                    </a:solidFill>
                    <a:ln>
                      <a:noFill/>
                    </a:ln>
                    <a:effectLst/>
                  </c:spPr>
                  <c:extLst>
                    <c:ext xmlns:c16="http://schemas.microsoft.com/office/drawing/2014/chart" uri="{C3380CC4-5D6E-409C-BE32-E72D297353CC}">
                      <c16:uniqueId val="{00000032-AA00-4E97-9855-80BB6942AC65}"/>
                    </c:ext>
                  </c:extLst>
                </c:dPt>
                <c:cat>
                  <c:strRef>
                    <c:extLst>
                      <c:ext xmlns:c15="http://schemas.microsoft.com/office/drawing/2012/chart" uri="{02D57815-91ED-43cb-92C2-25804820EDAC}">
                        <c15:formulaRef>
                          <c15:sqref>Лист1!$A$7:$A$13</c15:sqref>
                        </c15:formulaRef>
                      </c:ext>
                    </c:extLst>
                    <c:strCache>
                      <c:ptCount val="6"/>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организация практики в образовательной организации</c:v>
                      </c:pt>
                      <c:pt idx="4">
                        <c:v>нормирование выдачи и соответствия диплома об образовании</c:v>
                      </c:pt>
                      <c:pt idx="5">
                        <c:v>поступление в образовательную организацию</c:v>
                      </c:pt>
                    </c:strCache>
                  </c:strRef>
                </c:cat>
                <c:val>
                  <c:numRef>
                    <c:extLst>
                      <c:ext xmlns:c15="http://schemas.microsoft.com/office/drawing/2012/chart" uri="{02D57815-91ED-43cb-92C2-25804820EDAC}">
                        <c15:formulaRef>
                          <c15:sqref>Лист1!$D$7:$D$13</c15:sqref>
                        </c15:formulaRef>
                      </c:ext>
                    </c:extLst>
                    <c:numCache>
                      <c:formatCode>General</c:formatCode>
                      <c:ptCount val="6"/>
                      <c:pt idx="0">
                        <c:v>2</c:v>
                      </c:pt>
                      <c:pt idx="1">
                        <c:v>5</c:v>
                      </c:pt>
                      <c:pt idx="4">
                        <c:v>7</c:v>
                      </c:pt>
                      <c:pt idx="5">
                        <c:v>1</c:v>
                      </c:pt>
                    </c:numCache>
                  </c:numRef>
                </c:val>
                <c:extLst xmlns:c15="http://schemas.microsoft.com/office/drawing/2012/chart">
                  <c:ext xmlns:c15="http://schemas.microsoft.com/office/drawing/2012/chart" uri="{02D57815-91ED-43cb-92C2-25804820EDAC}">
                    <c15:categoryFilterExceptions>
                      <c15:categoryFilterException>
                        <c15:sqref>Лист1!$D$8</c15:sqref>
                        <c15:spPr xmlns:c15="http://schemas.microsoft.com/office/drawing/2012/chart">
                          <a:solidFill>
                            <a:schemeClr val="accent1"/>
                          </a:solidFill>
                          <a:ln>
                            <a:noFill/>
                          </a:ln>
                          <a:effectLst/>
                        </c15:spPr>
                        <c15:bubble3D val="0"/>
                      </c15:categoryFilterException>
                    </c15:categoryFilterExceptions>
                  </c:ext>
                  <c:ext xmlns:c16="http://schemas.microsoft.com/office/drawing/2014/chart" uri="{C3380CC4-5D6E-409C-BE32-E72D297353CC}">
                    <c16:uniqueId val="{00000033-AA00-4E97-9855-80BB6942AC65}"/>
                  </c:ext>
                </c:extLst>
              </c15:ser>
            </c15:filteredPieSeries>
            <c15:filteredPieSeries>
              <c15:ser>
                <c:idx val="3"/>
                <c:order val="3"/>
                <c:tx>
                  <c:strRef>
                    <c:extLst xmlns:c15="http://schemas.microsoft.com/office/drawing/2012/chart">
                      <c:ext xmlns:c15="http://schemas.microsoft.com/office/drawing/2012/chart" uri="{02D57815-91ED-43cb-92C2-25804820EDAC}">
                        <c15:formulaRef>
                          <c15:sqref>Лист1!$E$6</c15:sqref>
                        </c15:formulaRef>
                      </c:ext>
                    </c:extLst>
                    <c:strCache>
                      <c:ptCount val="1"/>
                      <c:pt idx="0">
                        <c:v>1 кв.</c:v>
                      </c:pt>
                    </c:strCache>
                  </c:strRef>
                </c:tx>
                <c:dPt>
                  <c:idx val="0"/>
                  <c:bubble3D val="0"/>
                  <c:spPr>
                    <a:solidFill>
                      <a:schemeClr val="accent1"/>
                    </a:solidFill>
                    <a:ln>
                      <a:noFill/>
                    </a:ln>
                    <a:effectLst/>
                  </c:spPr>
                  <c:extLst xmlns:c15="http://schemas.microsoft.com/office/drawing/2012/chart">
                    <c:ext xmlns:c16="http://schemas.microsoft.com/office/drawing/2014/chart" uri="{C3380CC4-5D6E-409C-BE32-E72D297353CC}">
                      <c16:uniqueId val="{00000035-AA00-4E97-9855-80BB6942AC65}"/>
                    </c:ext>
                  </c:extLst>
                </c:dPt>
                <c:dPt>
                  <c:idx val="1"/>
                  <c:bubble3D val="0"/>
                  <c:spPr>
                    <a:solidFill>
                      <a:schemeClr val="accent2"/>
                    </a:solidFill>
                    <a:ln>
                      <a:noFill/>
                    </a:ln>
                    <a:effectLst/>
                  </c:spPr>
                  <c:extLst xmlns:c15="http://schemas.microsoft.com/office/drawing/2012/chart">
                    <c:ext xmlns:c16="http://schemas.microsoft.com/office/drawing/2014/chart" uri="{C3380CC4-5D6E-409C-BE32-E72D297353CC}">
                      <c16:uniqueId val="{00000037-AA00-4E97-9855-80BB6942AC65}"/>
                    </c:ext>
                  </c:extLst>
                </c:dPt>
                <c:dPt>
                  <c:idx val="2"/>
                  <c:bubble3D val="0"/>
                  <c:spPr>
                    <a:solidFill>
                      <a:schemeClr val="accent3"/>
                    </a:solidFill>
                    <a:ln>
                      <a:noFill/>
                    </a:ln>
                    <a:effectLst/>
                  </c:spPr>
                  <c:extLst xmlns:c15="http://schemas.microsoft.com/office/drawing/2012/chart">
                    <c:ext xmlns:c16="http://schemas.microsoft.com/office/drawing/2014/chart" uri="{C3380CC4-5D6E-409C-BE32-E72D297353CC}">
                      <c16:uniqueId val="{00000039-AA00-4E97-9855-80BB6942AC65}"/>
                    </c:ext>
                  </c:extLst>
                </c:dPt>
                <c:dPt>
                  <c:idx val="3"/>
                  <c:bubble3D val="0"/>
                  <c:spPr>
                    <a:solidFill>
                      <a:schemeClr val="accent4"/>
                    </a:solidFill>
                    <a:ln>
                      <a:noFill/>
                    </a:ln>
                    <a:effectLst/>
                  </c:spPr>
                  <c:extLst xmlns:c15="http://schemas.microsoft.com/office/drawing/2012/chart">
                    <c:ext xmlns:c16="http://schemas.microsoft.com/office/drawing/2014/chart" uri="{C3380CC4-5D6E-409C-BE32-E72D297353CC}">
                      <c16:uniqueId val="{0000003B-AA00-4E97-9855-80BB6942AC65}"/>
                    </c:ext>
                  </c:extLst>
                </c:dPt>
                <c:dPt>
                  <c:idx val="4"/>
                  <c:bubble3D val="0"/>
                  <c:spPr>
                    <a:solidFill>
                      <a:schemeClr val="accent5"/>
                    </a:solidFill>
                    <a:ln>
                      <a:noFill/>
                    </a:ln>
                    <a:effectLst/>
                  </c:spPr>
                  <c:extLst xmlns:c15="http://schemas.microsoft.com/office/drawing/2012/chart">
                    <c:ext xmlns:c16="http://schemas.microsoft.com/office/drawing/2014/chart" uri="{C3380CC4-5D6E-409C-BE32-E72D297353CC}">
                      <c16:uniqueId val="{0000003D-AA00-4E97-9855-80BB6942AC65}"/>
                    </c:ext>
                  </c:extLst>
                </c:dPt>
                <c:dPt>
                  <c:idx val="5"/>
                  <c:bubble3D val="0"/>
                  <c:spPr>
                    <a:solidFill>
                      <a:schemeClr val="accent6"/>
                    </a:solidFill>
                    <a:ln>
                      <a:noFill/>
                    </a:ln>
                    <a:effectLst/>
                  </c:spPr>
                  <c:extLst>
                    <c:ext xmlns:c16="http://schemas.microsoft.com/office/drawing/2014/chart" uri="{C3380CC4-5D6E-409C-BE32-E72D297353CC}">
                      <c16:uniqueId val="{0000003F-AA00-4E97-9855-80BB6942AC65}"/>
                    </c:ext>
                  </c:extLst>
                </c:dPt>
                <c:cat>
                  <c:strRef>
                    <c:extLst>
                      <c:ext xmlns:c15="http://schemas.microsoft.com/office/drawing/2012/chart" uri="{02D57815-91ED-43cb-92C2-25804820EDAC}">
                        <c15:formulaRef>
                          <c15:sqref>Лист1!$A$7:$A$13</c15:sqref>
                        </c15:formulaRef>
                      </c:ext>
                    </c:extLst>
                    <c:strCache>
                      <c:ptCount val="6"/>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организация практики в образовательной организации</c:v>
                      </c:pt>
                      <c:pt idx="4">
                        <c:v>нормирование выдачи и соответствия диплома об образовании</c:v>
                      </c:pt>
                      <c:pt idx="5">
                        <c:v>поступление в образовательную организацию</c:v>
                      </c:pt>
                    </c:strCache>
                  </c:strRef>
                </c:cat>
                <c:val>
                  <c:numRef>
                    <c:extLst>
                      <c:ext xmlns:c15="http://schemas.microsoft.com/office/drawing/2012/chart" uri="{02D57815-91ED-43cb-92C2-25804820EDAC}">
                        <c15:formulaRef>
                          <c15:sqref>Лист1!$E$7:$E$13</c15:sqref>
                        </c15:formulaRef>
                      </c:ext>
                    </c:extLst>
                    <c:numCache>
                      <c:formatCode>General</c:formatCode>
                      <c:ptCount val="6"/>
                    </c:numCache>
                  </c:numRef>
                </c:val>
                <c:extLst xmlns:c15="http://schemas.microsoft.com/office/drawing/2012/chart">
                  <c:ext xmlns:c15="http://schemas.microsoft.com/office/drawing/2012/chart" uri="{02D57815-91ED-43cb-92C2-25804820EDAC}">
                    <c15:categoryFilterExceptions>
                      <c15:categoryFilterException>
                        <c15:sqref>Лист1!$E$8</c15:sqref>
                        <c15:spPr xmlns:c15="http://schemas.microsoft.com/office/drawing/2012/chart">
                          <a:solidFill>
                            <a:schemeClr val="accent1"/>
                          </a:solidFill>
                          <a:ln>
                            <a:noFill/>
                          </a:ln>
                          <a:effectLst/>
                        </c15:spPr>
                        <c15:bubble3D val="0"/>
                      </c15:categoryFilterException>
                    </c15:categoryFilterExceptions>
                  </c:ext>
                  <c:ext xmlns:c16="http://schemas.microsoft.com/office/drawing/2014/chart" uri="{C3380CC4-5D6E-409C-BE32-E72D297353CC}">
                    <c16:uniqueId val="{00000040-AA00-4E97-9855-80BB6942AC65}"/>
                  </c:ext>
                </c:extLst>
              </c15:ser>
            </c15:filteredPieSeries>
            <c15:filteredPieSeries>
              <c15:ser>
                <c:idx val="4"/>
                <c:order val="4"/>
                <c:tx>
                  <c:strRef>
                    <c:extLst xmlns:c15="http://schemas.microsoft.com/office/drawing/2012/chart">
                      <c:ext xmlns:c15="http://schemas.microsoft.com/office/drawing/2012/chart" uri="{02D57815-91ED-43cb-92C2-25804820EDAC}">
                        <c15:formulaRef>
                          <c15:sqref>Лист1!$F$6</c15:sqref>
                        </c15:formulaRef>
                      </c:ext>
                    </c:extLst>
                    <c:strCache>
                      <c:ptCount val="1"/>
                      <c:pt idx="0">
                        <c:v>апрель</c:v>
                      </c:pt>
                    </c:strCache>
                  </c:strRef>
                </c:tx>
                <c:dPt>
                  <c:idx val="0"/>
                  <c:bubble3D val="0"/>
                  <c:spPr>
                    <a:solidFill>
                      <a:schemeClr val="accent1"/>
                    </a:solidFill>
                    <a:ln>
                      <a:noFill/>
                    </a:ln>
                    <a:effectLst/>
                  </c:spPr>
                  <c:extLst xmlns:c15="http://schemas.microsoft.com/office/drawing/2012/chart">
                    <c:ext xmlns:c16="http://schemas.microsoft.com/office/drawing/2014/chart" uri="{C3380CC4-5D6E-409C-BE32-E72D297353CC}">
                      <c16:uniqueId val="{00000042-AA00-4E97-9855-80BB6942AC65}"/>
                    </c:ext>
                  </c:extLst>
                </c:dPt>
                <c:dPt>
                  <c:idx val="1"/>
                  <c:bubble3D val="0"/>
                  <c:spPr>
                    <a:solidFill>
                      <a:schemeClr val="accent2"/>
                    </a:solidFill>
                    <a:ln>
                      <a:noFill/>
                    </a:ln>
                    <a:effectLst/>
                  </c:spPr>
                  <c:extLst xmlns:c15="http://schemas.microsoft.com/office/drawing/2012/chart">
                    <c:ext xmlns:c16="http://schemas.microsoft.com/office/drawing/2014/chart" uri="{C3380CC4-5D6E-409C-BE32-E72D297353CC}">
                      <c16:uniqueId val="{00000044-AA00-4E97-9855-80BB6942AC65}"/>
                    </c:ext>
                  </c:extLst>
                </c:dPt>
                <c:dPt>
                  <c:idx val="2"/>
                  <c:bubble3D val="0"/>
                  <c:spPr>
                    <a:solidFill>
                      <a:schemeClr val="accent3"/>
                    </a:solidFill>
                    <a:ln>
                      <a:noFill/>
                    </a:ln>
                    <a:effectLst/>
                  </c:spPr>
                  <c:extLst xmlns:c15="http://schemas.microsoft.com/office/drawing/2012/chart">
                    <c:ext xmlns:c16="http://schemas.microsoft.com/office/drawing/2014/chart" uri="{C3380CC4-5D6E-409C-BE32-E72D297353CC}">
                      <c16:uniqueId val="{00000046-AA00-4E97-9855-80BB6942AC65}"/>
                    </c:ext>
                  </c:extLst>
                </c:dPt>
                <c:dPt>
                  <c:idx val="3"/>
                  <c:bubble3D val="0"/>
                  <c:spPr>
                    <a:solidFill>
                      <a:schemeClr val="accent4"/>
                    </a:solidFill>
                    <a:ln>
                      <a:noFill/>
                    </a:ln>
                    <a:effectLst/>
                  </c:spPr>
                  <c:extLst xmlns:c15="http://schemas.microsoft.com/office/drawing/2012/chart">
                    <c:ext xmlns:c16="http://schemas.microsoft.com/office/drawing/2014/chart" uri="{C3380CC4-5D6E-409C-BE32-E72D297353CC}">
                      <c16:uniqueId val="{00000048-AA00-4E97-9855-80BB6942AC65}"/>
                    </c:ext>
                  </c:extLst>
                </c:dPt>
                <c:dPt>
                  <c:idx val="4"/>
                  <c:bubble3D val="0"/>
                  <c:spPr>
                    <a:solidFill>
                      <a:schemeClr val="accent5"/>
                    </a:solidFill>
                    <a:ln>
                      <a:noFill/>
                    </a:ln>
                    <a:effectLst/>
                  </c:spPr>
                  <c:extLst xmlns:c15="http://schemas.microsoft.com/office/drawing/2012/chart">
                    <c:ext xmlns:c16="http://schemas.microsoft.com/office/drawing/2014/chart" uri="{C3380CC4-5D6E-409C-BE32-E72D297353CC}">
                      <c16:uniqueId val="{0000004A-AA00-4E97-9855-80BB6942AC65}"/>
                    </c:ext>
                  </c:extLst>
                </c:dPt>
                <c:dPt>
                  <c:idx val="5"/>
                  <c:bubble3D val="0"/>
                  <c:spPr>
                    <a:solidFill>
                      <a:schemeClr val="accent6"/>
                    </a:solidFill>
                    <a:ln>
                      <a:noFill/>
                    </a:ln>
                    <a:effectLst/>
                  </c:spPr>
                  <c:extLst>
                    <c:ext xmlns:c16="http://schemas.microsoft.com/office/drawing/2014/chart" uri="{C3380CC4-5D6E-409C-BE32-E72D297353CC}">
                      <c16:uniqueId val="{0000004C-AA00-4E97-9855-80BB6942AC65}"/>
                    </c:ext>
                  </c:extLst>
                </c:dPt>
                <c:cat>
                  <c:strRef>
                    <c:extLst>
                      <c:ext xmlns:c15="http://schemas.microsoft.com/office/drawing/2012/chart" uri="{02D57815-91ED-43cb-92C2-25804820EDAC}">
                        <c15:formulaRef>
                          <c15:sqref>Лист1!$A$7:$A$13</c15:sqref>
                        </c15:formulaRef>
                      </c:ext>
                    </c:extLst>
                    <c:strCache>
                      <c:ptCount val="6"/>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организация практики в образовательной организации</c:v>
                      </c:pt>
                      <c:pt idx="4">
                        <c:v>нормирование выдачи и соответствия диплома об образовании</c:v>
                      </c:pt>
                      <c:pt idx="5">
                        <c:v>поступление в образовательную организацию</c:v>
                      </c:pt>
                    </c:strCache>
                  </c:strRef>
                </c:cat>
                <c:val>
                  <c:numRef>
                    <c:extLst>
                      <c:ext xmlns:c15="http://schemas.microsoft.com/office/drawing/2012/chart" uri="{02D57815-91ED-43cb-92C2-25804820EDAC}">
                        <c15:formulaRef>
                          <c15:sqref>Лист1!$F$7:$F$13</c15:sqref>
                        </c15:formulaRef>
                      </c:ext>
                    </c:extLst>
                    <c:numCache>
                      <c:formatCode>General</c:formatCode>
                      <c:ptCount val="6"/>
                      <c:pt idx="0">
                        <c:v>4</c:v>
                      </c:pt>
                      <c:pt idx="1">
                        <c:v>9</c:v>
                      </c:pt>
                      <c:pt idx="2">
                        <c:v>4</c:v>
                      </c:pt>
                      <c:pt idx="3">
                        <c:v>1</c:v>
                      </c:pt>
                      <c:pt idx="4">
                        <c:v>5</c:v>
                      </c:pt>
                      <c:pt idx="5">
                        <c:v>6</c:v>
                      </c:pt>
                    </c:numCache>
                  </c:numRef>
                </c:val>
                <c:extLst xmlns:c15="http://schemas.microsoft.com/office/drawing/2012/chart">
                  <c:ext xmlns:c15="http://schemas.microsoft.com/office/drawing/2012/chart" uri="{02D57815-91ED-43cb-92C2-25804820EDAC}">
                    <c15:categoryFilterExceptions>
                      <c15:categoryFilterException>
                        <c15:sqref>Лист1!$F$8</c15:sqref>
                        <c15:spPr xmlns:c15="http://schemas.microsoft.com/office/drawing/2012/chart">
                          <a:solidFill>
                            <a:schemeClr val="accent1"/>
                          </a:solidFill>
                          <a:ln>
                            <a:noFill/>
                          </a:ln>
                          <a:effectLst/>
                        </c15:spPr>
                        <c15:bubble3D val="0"/>
                      </c15:categoryFilterException>
                    </c15:categoryFilterExceptions>
                  </c:ext>
                  <c:ext xmlns:c16="http://schemas.microsoft.com/office/drawing/2014/chart" uri="{C3380CC4-5D6E-409C-BE32-E72D297353CC}">
                    <c16:uniqueId val="{0000004D-AA00-4E97-9855-80BB6942AC65}"/>
                  </c:ext>
                </c:extLst>
              </c15:ser>
            </c15:filteredPieSeries>
            <c15:filteredPieSeries>
              <c15:ser>
                <c:idx val="5"/>
                <c:order val="5"/>
                <c:tx>
                  <c:strRef>
                    <c:extLst xmlns:c15="http://schemas.microsoft.com/office/drawing/2012/chart">
                      <c:ext xmlns:c15="http://schemas.microsoft.com/office/drawing/2012/chart" uri="{02D57815-91ED-43cb-92C2-25804820EDAC}">
                        <c15:formulaRef>
                          <c15:sqref>Лист1!$G$6</c15:sqref>
                        </c15:formulaRef>
                      </c:ext>
                    </c:extLst>
                    <c:strCache>
                      <c:ptCount val="1"/>
                      <c:pt idx="0">
                        <c:v>май</c:v>
                      </c:pt>
                    </c:strCache>
                  </c:strRef>
                </c:tx>
                <c:dPt>
                  <c:idx val="0"/>
                  <c:bubble3D val="0"/>
                  <c:spPr>
                    <a:solidFill>
                      <a:schemeClr val="accent1"/>
                    </a:solidFill>
                    <a:ln>
                      <a:noFill/>
                    </a:ln>
                    <a:effectLst/>
                  </c:spPr>
                  <c:extLst xmlns:c15="http://schemas.microsoft.com/office/drawing/2012/chart">
                    <c:ext xmlns:c16="http://schemas.microsoft.com/office/drawing/2014/chart" uri="{C3380CC4-5D6E-409C-BE32-E72D297353CC}">
                      <c16:uniqueId val="{0000004F-AA00-4E97-9855-80BB6942AC65}"/>
                    </c:ext>
                  </c:extLst>
                </c:dPt>
                <c:dPt>
                  <c:idx val="1"/>
                  <c:bubble3D val="0"/>
                  <c:spPr>
                    <a:solidFill>
                      <a:schemeClr val="accent2"/>
                    </a:solidFill>
                    <a:ln>
                      <a:noFill/>
                    </a:ln>
                    <a:effectLst/>
                  </c:spPr>
                  <c:extLst xmlns:c15="http://schemas.microsoft.com/office/drawing/2012/chart">
                    <c:ext xmlns:c16="http://schemas.microsoft.com/office/drawing/2014/chart" uri="{C3380CC4-5D6E-409C-BE32-E72D297353CC}">
                      <c16:uniqueId val="{00000051-AA00-4E97-9855-80BB6942AC65}"/>
                    </c:ext>
                  </c:extLst>
                </c:dPt>
                <c:dPt>
                  <c:idx val="2"/>
                  <c:bubble3D val="0"/>
                  <c:spPr>
                    <a:solidFill>
                      <a:schemeClr val="accent3"/>
                    </a:solidFill>
                    <a:ln>
                      <a:noFill/>
                    </a:ln>
                    <a:effectLst/>
                  </c:spPr>
                  <c:extLst xmlns:c15="http://schemas.microsoft.com/office/drawing/2012/chart">
                    <c:ext xmlns:c16="http://schemas.microsoft.com/office/drawing/2014/chart" uri="{C3380CC4-5D6E-409C-BE32-E72D297353CC}">
                      <c16:uniqueId val="{00000053-AA00-4E97-9855-80BB6942AC65}"/>
                    </c:ext>
                  </c:extLst>
                </c:dPt>
                <c:dPt>
                  <c:idx val="3"/>
                  <c:bubble3D val="0"/>
                  <c:spPr>
                    <a:solidFill>
                      <a:schemeClr val="accent4"/>
                    </a:solidFill>
                    <a:ln>
                      <a:noFill/>
                    </a:ln>
                    <a:effectLst/>
                  </c:spPr>
                  <c:extLst xmlns:c15="http://schemas.microsoft.com/office/drawing/2012/chart">
                    <c:ext xmlns:c16="http://schemas.microsoft.com/office/drawing/2014/chart" uri="{C3380CC4-5D6E-409C-BE32-E72D297353CC}">
                      <c16:uniqueId val="{00000055-AA00-4E97-9855-80BB6942AC65}"/>
                    </c:ext>
                  </c:extLst>
                </c:dPt>
                <c:dPt>
                  <c:idx val="4"/>
                  <c:bubble3D val="0"/>
                  <c:spPr>
                    <a:solidFill>
                      <a:schemeClr val="accent5"/>
                    </a:solidFill>
                    <a:ln>
                      <a:noFill/>
                    </a:ln>
                    <a:effectLst/>
                  </c:spPr>
                  <c:extLst xmlns:c15="http://schemas.microsoft.com/office/drawing/2012/chart">
                    <c:ext xmlns:c16="http://schemas.microsoft.com/office/drawing/2014/chart" uri="{C3380CC4-5D6E-409C-BE32-E72D297353CC}">
                      <c16:uniqueId val="{00000057-AA00-4E97-9855-80BB6942AC65}"/>
                    </c:ext>
                  </c:extLst>
                </c:dPt>
                <c:dPt>
                  <c:idx val="5"/>
                  <c:bubble3D val="0"/>
                  <c:spPr>
                    <a:solidFill>
                      <a:schemeClr val="accent6"/>
                    </a:solidFill>
                    <a:ln>
                      <a:noFill/>
                    </a:ln>
                    <a:effectLst/>
                  </c:spPr>
                  <c:extLst>
                    <c:ext xmlns:c16="http://schemas.microsoft.com/office/drawing/2014/chart" uri="{C3380CC4-5D6E-409C-BE32-E72D297353CC}">
                      <c16:uniqueId val="{00000059-AA00-4E97-9855-80BB6942AC65}"/>
                    </c:ext>
                  </c:extLst>
                </c:dPt>
                <c:cat>
                  <c:strRef>
                    <c:extLst>
                      <c:ext xmlns:c15="http://schemas.microsoft.com/office/drawing/2012/chart" uri="{02D57815-91ED-43cb-92C2-25804820EDAC}">
                        <c15:formulaRef>
                          <c15:sqref>Лист1!$A$7:$A$13</c15:sqref>
                        </c15:formulaRef>
                      </c:ext>
                    </c:extLst>
                    <c:strCache>
                      <c:ptCount val="6"/>
                      <c:pt idx="0">
                        <c:v>образовательный стандарты, образовательные программы</c:v>
                      </c:pt>
                      <c:pt idx="1">
                        <c:v>организация процесса обучения и  преподавания (методики, подхды, наглядный материал)</c:v>
                      </c:pt>
                      <c:pt idx="2">
                        <c:v>организация воспитательной деятельности в образовательной организации</c:v>
                      </c:pt>
                      <c:pt idx="3">
                        <c:v>организация практики в образовательной организации</c:v>
                      </c:pt>
                      <c:pt idx="4">
                        <c:v>нормирование выдачи и соответствия диплома об образовании</c:v>
                      </c:pt>
                      <c:pt idx="5">
                        <c:v>поступление в образовательную организацию</c:v>
                      </c:pt>
                    </c:strCache>
                  </c:strRef>
                </c:cat>
                <c:val>
                  <c:numRef>
                    <c:extLst>
                      <c:ext xmlns:c15="http://schemas.microsoft.com/office/drawing/2012/chart" uri="{02D57815-91ED-43cb-92C2-25804820EDAC}">
                        <c15:formulaRef>
                          <c15:sqref>Лист1!$G$7:$G$13</c15:sqref>
                        </c15:formulaRef>
                      </c:ext>
                    </c:extLst>
                    <c:numCache>
                      <c:formatCode>General</c:formatCode>
                      <c:ptCount val="6"/>
                      <c:pt idx="0">
                        <c:v>5</c:v>
                      </c:pt>
                      <c:pt idx="1">
                        <c:v>3</c:v>
                      </c:pt>
                      <c:pt idx="2">
                        <c:v>3</c:v>
                      </c:pt>
                      <c:pt idx="3">
                        <c:v>1</c:v>
                      </c:pt>
                      <c:pt idx="4">
                        <c:v>2</c:v>
                      </c:pt>
                      <c:pt idx="5">
                        <c:v>1</c:v>
                      </c:pt>
                    </c:numCache>
                  </c:numRef>
                </c:val>
                <c:extLst xmlns:c15="http://schemas.microsoft.com/office/drawing/2012/chart">
                  <c:ext xmlns:c15="http://schemas.microsoft.com/office/drawing/2012/chart" uri="{02D57815-91ED-43cb-92C2-25804820EDAC}">
                    <c15:categoryFilterExceptions>
                      <c15:categoryFilterException>
                        <c15:sqref>Лист1!$G$8</c15:sqref>
                        <c15:spPr xmlns:c15="http://schemas.microsoft.com/office/drawing/2012/chart">
                          <a:solidFill>
                            <a:schemeClr val="accent1"/>
                          </a:solidFill>
                          <a:ln>
                            <a:noFill/>
                          </a:ln>
                          <a:effectLst/>
                        </c15:spPr>
                        <c15:bubble3D val="0"/>
                      </c15:categoryFilterException>
                    </c15:categoryFilterExceptions>
                  </c:ext>
                  <c:ext xmlns:c16="http://schemas.microsoft.com/office/drawing/2014/chart" uri="{C3380CC4-5D6E-409C-BE32-E72D297353CC}">
                    <c16:uniqueId val="{0000005A-AA00-4E97-9855-80BB6942AC65}"/>
                  </c:ext>
                </c:extLst>
              </c15:ser>
            </c15:filteredPieSeries>
          </c:ext>
        </c:extLst>
      </c:pieChart>
      <c:spPr>
        <a:noFill/>
        <a:ln>
          <a:noFill/>
        </a:ln>
        <a:effectLst/>
      </c:spPr>
    </c:plotArea>
    <c:legend>
      <c:legendPos val="r"/>
      <c:layout>
        <c:manualLayout>
          <c:xMode val="edge"/>
          <c:yMode val="edge"/>
          <c:x val="0.65303769857841265"/>
          <c:y val="0.26027226159479772"/>
          <c:w val="0.33586191625861661"/>
          <c:h val="0.6545825195794589"/>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ru-RU"/>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2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styleClr val="auto"/>
    </cs:fillRef>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17"/>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334">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11.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334">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F1884B-7F02-4259-A79D-28B54B725A4D}" type="datetimeFigureOut">
              <a:rPr lang="ru-RU" smtClean="0"/>
              <a:t>07.06.2022</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912C5C-4279-4233-ABFF-1D73EDDA0D8D}" type="slidenum">
              <a:rPr lang="ru-RU" smtClean="0"/>
              <a:t>‹#›</a:t>
            </a:fld>
            <a:endParaRPr lang="ru-RU"/>
          </a:p>
        </p:txBody>
      </p:sp>
    </p:spTree>
    <p:extLst>
      <p:ext uri="{BB962C8B-B14F-4D97-AF65-F5344CB8AC3E}">
        <p14:creationId xmlns:p14="http://schemas.microsoft.com/office/powerpoint/2010/main" val="663801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03E135A-D861-4CA7-AB47-58660F986342}" type="slidenum">
              <a:rPr kumimoji="0" lang="ru-R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ru-R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2517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03E135A-D861-4CA7-AB47-58660F986342}" type="slidenum">
              <a:rPr kumimoji="0" lang="ru-R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ru-RU"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25170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03E135A-D861-4CA7-AB47-58660F986342}" type="slidenum">
              <a:rPr kumimoji="0" lang="ru-RU"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ru-RU"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2517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Образ слайда 1">
            <a:extLst>
              <a:ext uri="{FF2B5EF4-FFF2-40B4-BE49-F238E27FC236}">
                <a16:creationId xmlns:a16="http://schemas.microsoft.com/office/drawing/2014/main" id="{2D199C39-A56D-46EF-8FC7-404A128F2EE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Заметки 2">
            <a:extLst>
              <a:ext uri="{FF2B5EF4-FFF2-40B4-BE49-F238E27FC236}">
                <a16:creationId xmlns:a16="http://schemas.microsoft.com/office/drawing/2014/main" id="{722570D0-0921-4C97-BC57-ED856E26336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ru-RU" altLang="ru-RU"/>
          </a:p>
        </p:txBody>
      </p:sp>
      <p:sp>
        <p:nvSpPr>
          <p:cNvPr id="4100" name="Номер слайда 3">
            <a:extLst>
              <a:ext uri="{FF2B5EF4-FFF2-40B4-BE49-F238E27FC236}">
                <a16:creationId xmlns:a16="http://schemas.microsoft.com/office/drawing/2014/main" id="{FF006EDE-2FC1-4172-AB6F-7D86EBB70D1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defTabSz="457200">
              <a:defRPr>
                <a:solidFill>
                  <a:schemeClr val="tx1"/>
                </a:solidFill>
                <a:latin typeface="Calibri" panose="020F0502020204030204" pitchFamily="34" charset="0"/>
              </a:defRPr>
            </a:lvl1pPr>
            <a:lvl2pPr marL="742950" indent="-285750" defTabSz="457200">
              <a:defRPr>
                <a:solidFill>
                  <a:schemeClr val="tx1"/>
                </a:solidFill>
                <a:latin typeface="Calibri" panose="020F0502020204030204" pitchFamily="34" charset="0"/>
              </a:defRPr>
            </a:lvl2pPr>
            <a:lvl3pPr marL="1143000" indent="-228600" defTabSz="457200">
              <a:defRPr>
                <a:solidFill>
                  <a:schemeClr val="tx1"/>
                </a:solidFill>
                <a:latin typeface="Calibri" panose="020F0502020204030204" pitchFamily="34" charset="0"/>
              </a:defRPr>
            </a:lvl3pPr>
            <a:lvl4pPr marL="1600200" indent="-228600" defTabSz="457200">
              <a:defRPr>
                <a:solidFill>
                  <a:schemeClr val="tx1"/>
                </a:solidFill>
                <a:latin typeface="Calibri" panose="020F0502020204030204" pitchFamily="34" charset="0"/>
              </a:defRPr>
            </a:lvl4pPr>
            <a:lvl5pPr marL="2057400" indent="-228600" defTabSz="4572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D977500D-0D4A-495C-BDBF-18E1B23A7E62}" type="slidenum">
              <a:rPr lang="ru-RU" altLang="ru-RU" smtClean="0">
                <a:solidFill>
                  <a:srgbClr val="000000"/>
                </a:solidFill>
              </a:rPr>
              <a:pPr fontAlgn="base">
                <a:spcBef>
                  <a:spcPct val="0"/>
                </a:spcBef>
                <a:spcAft>
                  <a:spcPct val="0"/>
                </a:spcAft>
              </a:pPr>
              <a:t>35</a:t>
            </a:fld>
            <a:endParaRPr lang="ru-RU" altLang="ru-RU">
              <a:solidFill>
                <a:srgbClr val="000000"/>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ru-RU"/>
              <a:t>Образец заголовка</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Date Placeholder 2"/>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ru-RU"/>
              <a:t>Образец заголовка</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ru-RU"/>
              <a:t>Образец заголовка</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ru-RU"/>
              <a:t>Образец заголовка</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ru-RU"/>
              <a:t>Образец заголовка</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ru-RU"/>
              <a:t>Образец текста</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ru-RU"/>
              <a:t>Образец заголовка</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ru-RU"/>
              <a:t>Образец текста</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nchor="ct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ru-RU"/>
              <a:t>Образец заголовка</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a:t>Образец заголовка</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ru-RU"/>
              <a:t>Образец заголовка</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ru-RU"/>
              <a:t>Образец заголовка</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B61BEF0D-F0BB-DE4B-95CE-6DB70DBA9567}" type="datetimeFigureOut">
              <a:rPr lang="en-US" dirty="0"/>
              <a:pPr/>
              <a:t>6/7/2022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6/7/2022</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hyperlink" Target="https://internet.garant.ru/#/document/75091924/entry/1/doclist/3047/showentries/0" TargetMode="External"/><Relationship Id="rId2" Type="http://schemas.openxmlformats.org/officeDocument/2006/relationships/image" Target="../media/image1.png"/><Relationship Id="rId1" Type="http://schemas.openxmlformats.org/officeDocument/2006/relationships/slideLayout" Target="../slideLayouts/slideLayout6.xml"/><Relationship Id="rId4" Type="http://schemas.openxmlformats.org/officeDocument/2006/relationships/hyperlink" Target="https://internet.garant.ru/#/document/1357029/entry/1/doclist/3047/showentries/0"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internet.garant.ru/#/document/71618832/entry/1/doclist/3047/showentries/0" TargetMode="External"/><Relationship Id="rId2" Type="http://schemas.openxmlformats.org/officeDocument/2006/relationships/hyperlink" Target="https://internet.garant.ru/#/document/6397648/entry/1/doclist/3047/showentries/0" TargetMode="External"/><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45.xml.rels><?xml version="1.0" encoding="UTF-8" standalone="yes"?>
<Relationships xmlns="http://schemas.openxmlformats.org/package/2006/relationships"><Relationship Id="rId3" Type="http://schemas.openxmlformats.org/officeDocument/2006/relationships/hyperlink" Target="https://internet.garant.ru/#/document/403115217/entry/1000/doclist/3047/showentries/0" TargetMode="External"/><Relationship Id="rId2" Type="http://schemas.openxmlformats.org/officeDocument/2006/relationships/image" Target="../media/image1.png"/><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36BA91D-915C-49E9-BA6D-FB9B677ACAA3}"/>
              </a:ext>
            </a:extLst>
          </p:cNvPr>
          <p:cNvSpPr>
            <a:spLocks noGrp="1"/>
          </p:cNvSpPr>
          <p:nvPr>
            <p:ph type="title"/>
          </p:nvPr>
        </p:nvSpPr>
        <p:spPr>
          <a:xfrm>
            <a:off x="1349406" y="1447060"/>
            <a:ext cx="10246377" cy="3133818"/>
          </a:xfrm>
        </p:spPr>
        <p:txBody>
          <a:bodyPr rtlCol="0">
            <a:normAutofit/>
          </a:bodyPr>
          <a:lstStyle/>
          <a:p>
            <a:pPr algn="ctr"/>
            <a:r>
              <a:rPr lang="ru-RU" sz="3800" b="1" dirty="0">
                <a:solidFill>
                  <a:schemeClr val="bg1"/>
                </a:solidFill>
                <a:latin typeface="Times New Roman" panose="02020603050405020304" pitchFamily="18" charset="0"/>
                <a:cs typeface="Times New Roman" panose="02020603050405020304" pitchFamily="18" charset="0"/>
              </a:rPr>
              <a:t>ВОПРОСЫ ЗАКОНОДАТЕЛЬСТВА И ПРАВОПРИМЕНИТЕЛЬНОЙ ПРАКТИКИ ЗАКОНОДАТЕЛЬСТВА, РЕГУЛИРУЮЩЕГО ОБРАЗОВАТЕЛЬНЫЕ ОТНОШЕНИЯ</a:t>
            </a:r>
            <a:endParaRPr lang="ru-RU" sz="3800" b="1" cap="none" dirty="0">
              <a:solidFill>
                <a:schemeClr val="bg1"/>
              </a:solidFill>
              <a:latin typeface="Times New Roman" panose="02020603050405020304" pitchFamily="18" charset="0"/>
              <a:cs typeface="Times New Roman" panose="02020603050405020304" pitchFamily="18" charset="0"/>
            </a:endParaRPr>
          </a:p>
        </p:txBody>
      </p:sp>
      <p:pic>
        <p:nvPicPr>
          <p:cNvPr id="1028" name="Picture 4">
            <a:extLst>
              <a:ext uri="{FF2B5EF4-FFF2-40B4-BE49-F238E27FC236}">
                <a16:creationId xmlns:a16="http://schemas.microsoft.com/office/drawing/2014/main" id="{485BB2FB-DB62-424C-A9D8-35A0F0DDC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893" y="146295"/>
            <a:ext cx="1537738" cy="1623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08182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C0B6418-5B82-4164-A9C9-CF635D524C93}"/>
              </a:ext>
            </a:extLst>
          </p:cNvPr>
          <p:cNvSpPr>
            <a:spLocks noGrp="1"/>
          </p:cNvSpPr>
          <p:nvPr>
            <p:ph type="title"/>
          </p:nvPr>
        </p:nvSpPr>
        <p:spPr>
          <a:xfrm>
            <a:off x="2271986" y="146295"/>
            <a:ext cx="9103202" cy="2610034"/>
          </a:xfrm>
        </p:spPr>
        <p:txBody>
          <a:bodyPr>
            <a:normAutofit/>
          </a:bodyPr>
          <a:lstStyle/>
          <a:p>
            <a:pPr algn="ctr"/>
            <a:r>
              <a:rPr lang="ru-RU" b="1" dirty="0">
                <a:solidFill>
                  <a:schemeClr val="bg1"/>
                </a:solidFill>
                <a:latin typeface="Times New Roman" panose="02020603050405020304" pitchFamily="18" charset="0"/>
                <a:cs typeface="Times New Roman" panose="02020603050405020304" pitchFamily="18" charset="0"/>
              </a:rPr>
              <a:t> </a:t>
            </a:r>
            <a:endParaRPr lang="ru-RU" b="1" dirty="0"/>
          </a:p>
        </p:txBody>
      </p:sp>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62" y="0"/>
            <a:ext cx="1357418" cy="1402672"/>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a:extLst>
              <a:ext uri="{FF2B5EF4-FFF2-40B4-BE49-F238E27FC236}">
                <a16:creationId xmlns:a16="http://schemas.microsoft.com/office/drawing/2014/main" id="{1E795496-A64E-43D6-A37E-9A5FA9FE4D49}"/>
              </a:ext>
            </a:extLst>
          </p:cNvPr>
          <p:cNvSpPr/>
          <p:nvPr/>
        </p:nvSpPr>
        <p:spPr>
          <a:xfrm>
            <a:off x="567694" y="1654400"/>
            <a:ext cx="11297264" cy="5078313"/>
          </a:xfrm>
          <a:prstGeom prst="rect">
            <a:avLst/>
          </a:prstGeom>
        </p:spPr>
        <p:txBody>
          <a:bodyPr wrap="square">
            <a:spAutoFit/>
          </a:bodyPr>
          <a:lstStyle/>
          <a:p>
            <a:pPr algn="just">
              <a:spcAft>
                <a:spcPts val="0"/>
              </a:spcAft>
            </a:pPr>
            <a:r>
              <a:rPr lang="ru-RU" sz="19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Внесение изменений обусловлено необходимостью учета ряда особенностей организации и проведения государственной итоговой аттестации по образовательным программам СПО в области искусств, культуры и транспорта, установления переходного периода для формирования и утверждения образовательными организациями программ ГИА в соответствии с требованиями Порядка, а также актуальностью обеспечения условий для реализации положений постановления Правительства РФ от 16.03.2022 г. № 387 «О проведении эксперимента по разработке, апробации и внедрению новой образовательной технологии конструирования образовательных программ среднего профессионального образования в рамках федерального проекта «</a:t>
            </a:r>
            <a:r>
              <a:rPr lang="ru-RU" sz="1900"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Профессионалитет</a:t>
            </a:r>
            <a:r>
              <a:rPr lang="ru-RU" sz="19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в части оператора демонстрационного экзамена, проводимого в рамках реализации проекта, уточнения порядка формирования государственных экзаменационных комиссий образовательных организаций. </a:t>
            </a:r>
          </a:p>
          <a:p>
            <a:pPr algn="just">
              <a:spcAft>
                <a:spcPts val="0"/>
              </a:spcAft>
            </a:pPr>
            <a:r>
              <a:rPr lang="ru-RU" sz="19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Согласно указанным целям актуализирован Порядок проведения государственной итоговой аттестации по образовательным программам СПО. В частности, определены правила прохождения государственной итоговой аттестации студентами (курсантами), завершающими освоение имеющих государственную аккредитацию образовательных программ СПО в период с 1 сентября 2022 года до 1 марта 2023 года.</a:t>
            </a:r>
          </a:p>
          <a:p>
            <a:pPr algn="just"/>
            <a:r>
              <a:rPr lang="ru-RU" sz="19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Скорректирован пункт вышеуказанного Порядка, закрепляющий организационные особенности подготовки дипломного проекта (работы).</a:t>
            </a:r>
          </a:p>
          <a:p>
            <a:pPr algn="just">
              <a:spcAft>
                <a:spcPts val="0"/>
              </a:spcAft>
            </a:pPr>
            <a:endParaRPr lang="ru-RU" sz="20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5" name="Прямоугольник 4">
            <a:extLst>
              <a:ext uri="{FF2B5EF4-FFF2-40B4-BE49-F238E27FC236}">
                <a16:creationId xmlns:a16="http://schemas.microsoft.com/office/drawing/2014/main" id="{2EB98910-AB47-4E2C-B853-9016595AB726}"/>
              </a:ext>
            </a:extLst>
          </p:cNvPr>
          <p:cNvSpPr/>
          <p:nvPr/>
        </p:nvSpPr>
        <p:spPr>
          <a:xfrm>
            <a:off x="1440180" y="1"/>
            <a:ext cx="10751820" cy="1508105"/>
          </a:xfrm>
          <a:prstGeom prst="rect">
            <a:avLst/>
          </a:prstGeom>
        </p:spPr>
        <p:txBody>
          <a:bodyPr wrap="square">
            <a:spAutoFit/>
          </a:bodyPr>
          <a:lstStyle/>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ПРИКАЗ МИНИСТЕРСТВА ПРОСВЕЩЕНИЯ РОССИЙСКОЙ ФЕДЕРАЦИИ</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ОТ 05 мая 2022 г. № 311</a:t>
            </a: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 ВНЕСЕНИИ ИЗМЕНЕНИЙ В ПРИКАЗ МИНИСТЕРСТВА ПРОСВЕЩЕНИЯ РОССИЙСКОЙ ФЕДЕРАЦИИ ОТ 8 НОЯБРЯ 2021 Г. № 800 «ОБ УТВЕРЖДЕНИИ ПОРЯДКА ПРОВЕДЕНИЯ ГОСУДАРСТВЕННОЙ ИТОГОВОЙ АТТЕСТАЦИИ ПО ОБРАЗОВАТЕЛЬНЫМ ПРОГРАММАМ СРЕДНЕГО ПРОФЕССИОНАЛЬНОГО ОБРАЗОВАНИЯ»</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094965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1" y="1"/>
            <a:ext cx="1360500" cy="1436626"/>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a:extLst>
              <a:ext uri="{FF2B5EF4-FFF2-40B4-BE49-F238E27FC236}">
                <a16:creationId xmlns:a16="http://schemas.microsoft.com/office/drawing/2014/main" id="{5F3525DD-D9B5-4432-8B38-E76D36983336}"/>
              </a:ext>
            </a:extLst>
          </p:cNvPr>
          <p:cNvSpPr/>
          <p:nvPr/>
        </p:nvSpPr>
        <p:spPr>
          <a:xfrm>
            <a:off x="304800" y="1779687"/>
            <a:ext cx="11602065" cy="4524315"/>
          </a:xfrm>
          <a:prstGeom prst="rect">
            <a:avLst/>
          </a:prstGeom>
        </p:spPr>
        <p:txBody>
          <a:bodyPr wrap="square">
            <a:spAutoFit/>
          </a:bodyPr>
          <a:lstStyle/>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Расширен перечень лиц, для которых ГИА проводится в форме государственного экзамена и (или) защиты дипломного проекта (работы): внесенными изменениями в указанный перечень включены выпускники, осваивающие образовательные программы в области подготовки членов экипажей морских судов и судов внутреннего водного транспорта, специалистов авиационного персонала гражданской авиации, членов экипажей судов в соответствии с международными требованиями, а также в области подготовки работников железнодорожного транспорта, непосредственно связанных с движением поездов и маневровой работой.</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Также внесенными изменениями в ряд пунктов Порядка: вместо понятия «автономная некоммерческая организация «Агентство развития профессионального мастерства (</a:t>
            </a:r>
            <a:r>
              <a:rPr lang="ru-RU"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Ворлдскиллс</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Россия)», осуществлявшая организационно-техническое и информационное обеспечение прохождения выпускниками ГИА в форме демонстрационного экзамена, введено понятие «оператор» – организация, наделенная полномочиями по обеспечению прохождения ГИА в форме демонстрационного экзамена, в связи с чем были  скорректированы соответствующие положения. </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Расширен список лиц, присутствующих в день проведения демонстрационного экзамена в центре проведения экзамена: включены организаторы, назначенные образовательной организацией из числа педагогических работников, оказывающие содействие главному эксперту в обеспечении соблюдения всех требований к проведению демонстрационного экзамена.</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Приказ вступает в силу с 1 сентября 2022 года и действует до 1 сентября 2028 года.</a:t>
            </a:r>
            <a:endParaRPr lang="ru-RU" dirty="0"/>
          </a:p>
        </p:txBody>
      </p:sp>
      <p:sp>
        <p:nvSpPr>
          <p:cNvPr id="5" name="Прямоугольник 4">
            <a:extLst>
              <a:ext uri="{FF2B5EF4-FFF2-40B4-BE49-F238E27FC236}">
                <a16:creationId xmlns:a16="http://schemas.microsoft.com/office/drawing/2014/main" id="{2D7D5FC4-1C58-4F7A-8F13-625A811D24F4}"/>
              </a:ext>
            </a:extLst>
          </p:cNvPr>
          <p:cNvSpPr/>
          <p:nvPr/>
        </p:nvSpPr>
        <p:spPr>
          <a:xfrm>
            <a:off x="1438183" y="0"/>
            <a:ext cx="10747156" cy="1477328"/>
          </a:xfrm>
          <a:prstGeom prst="rect">
            <a:avLst/>
          </a:prstGeom>
        </p:spPr>
        <p:txBody>
          <a:bodyPr wrap="square">
            <a:spAutoFit/>
          </a:bodyPr>
          <a:lstStyle/>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ПРИКАЗ </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МИНИСТЕРСТВА ПРОСВЕЩЕНИЯ РОССИЙСКОЙ ФЕДЕРАЦИИ</a:t>
            </a:r>
            <a:endPar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ОТ 05 мая 2022 г. № 311</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 ВНЕСЕНИИ ИЗМЕНЕНИЙ В ПРИКАЗ МИНИСТЕРСТВА ПРОСВЕЩЕНИЯ РОССИЙСКОЙ ФЕДЕРАЦИИ ОТ 8 НОЯБРЯ 2021 Г. № 800 «ОБ УТВЕРЖДЕНИИ ПОРЯДКА ПРОВЕДЕНИЯ ГОСУДАРСТВЕННОЙ ИТОГОВОЙ АТТЕСТАЦИИ ПО ОБРАЗОВАТЕЛЬНЫМ ПРОГРАММАМ СРЕДНЕГО ПРОФЕССИОНАЛЬНОГО ОБРАЗОВАНИЯ»</a:t>
            </a:r>
            <a:endPar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28559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1" y="1"/>
            <a:ext cx="1458345" cy="1539946"/>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2D7D5FC4-1C58-4F7A-8F13-625A811D24F4}"/>
              </a:ext>
            </a:extLst>
          </p:cNvPr>
          <p:cNvSpPr/>
          <p:nvPr/>
        </p:nvSpPr>
        <p:spPr>
          <a:xfrm>
            <a:off x="1544399" y="0"/>
            <a:ext cx="10640940" cy="338554"/>
          </a:xfrm>
          <a:prstGeom prst="rect">
            <a:avLst/>
          </a:prstGeom>
        </p:spPr>
        <p:txBody>
          <a:bodyPr wrap="square">
            <a:spAutoFit/>
          </a:bodyPr>
          <a:lstStyle/>
          <a:p>
            <a:pPr algn="ctr">
              <a:spcAft>
                <a:spcPts val="0"/>
              </a:spcAft>
            </a:pPr>
            <a:r>
              <a:rPr lang="ru-RU" sz="16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endPar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Прямоугольник 1">
            <a:extLst>
              <a:ext uri="{FF2B5EF4-FFF2-40B4-BE49-F238E27FC236}">
                <a16:creationId xmlns:a16="http://schemas.microsoft.com/office/drawing/2014/main" id="{79A7BB73-980B-48CE-870F-700452B75FA6}"/>
              </a:ext>
            </a:extLst>
          </p:cNvPr>
          <p:cNvSpPr/>
          <p:nvPr/>
        </p:nvSpPr>
        <p:spPr>
          <a:xfrm>
            <a:off x="366701" y="3247828"/>
            <a:ext cx="11635910" cy="3332387"/>
          </a:xfrm>
          <a:prstGeom prst="rect">
            <a:avLst/>
          </a:prstGeom>
        </p:spPr>
        <p:txBody>
          <a:bodyPr wrap="square">
            <a:spAutoFit/>
          </a:bodyPr>
          <a:lstStyle/>
          <a:p>
            <a:pPr algn="just">
              <a:lnSpc>
                <a:spcPct val="107000"/>
              </a:lnSpc>
              <a:spcAft>
                <a:spcPts val="0"/>
              </a:spcAft>
            </a:pPr>
            <a:r>
              <a:rPr lang="ru-RU" dirty="0">
                <a:solidFill>
                  <a:srgbClr val="212C3C"/>
                </a:solidFill>
                <a:latin typeface="Times New Roman" panose="02020603050405020304" pitchFamily="18" charset="0"/>
                <a:ea typeface="Times New Roman" panose="02020603050405020304" pitchFamily="18" charset="0"/>
                <a:cs typeface="Times New Roman" panose="02020603050405020304" pitchFamily="18" charset="0"/>
              </a:rPr>
              <a:t>Приказом утверждены изменения, внесенные в образцы и описание документов об образовании (аттестата об основном общем образовании и аттестата о среднем общем образовании) и в приложения к ним.</a:t>
            </a:r>
            <a:br>
              <a:rPr lang="ru-RU" dirty="0">
                <a:solidFill>
                  <a:srgbClr val="212C3C"/>
                </a:solidFill>
                <a:latin typeface="Times New Roman" panose="02020603050405020304" pitchFamily="18" charset="0"/>
                <a:ea typeface="Times New Roman" panose="02020603050405020304" pitchFamily="18" charset="0"/>
                <a:cs typeface="Times New Roman" panose="02020603050405020304" pitchFamily="18" charset="0"/>
              </a:rPr>
            </a:br>
            <a:r>
              <a:rPr lang="ru-RU" dirty="0">
                <a:solidFill>
                  <a:srgbClr val="212C3C"/>
                </a:solidFill>
                <a:latin typeface="Times New Roman" panose="02020603050405020304" pitchFamily="18" charset="0"/>
                <a:ea typeface="Times New Roman" panose="02020603050405020304" pitchFamily="18" charset="0"/>
                <a:cs typeface="Times New Roman" panose="02020603050405020304" pitchFamily="18" charset="0"/>
              </a:rPr>
              <a:t>Скорректировано оформление обложек образцов аттестата об основном общем образовании/образца аттестата об основном общем образовании с отличием /образца аттестата о среднем общем образовании/образца аттестата о среднем общем образовании с отличием (исключены слова «Российская Федерация»), а также образцы приложения к указанным документам (в верхней части их оборотной стороны слова «Наименование учебных предметов» дополнены словами «предметных областей»).</a:t>
            </a:r>
          </a:p>
          <a:p>
            <a:pPr algn="just">
              <a:lnSpc>
                <a:spcPct val="107000"/>
              </a:lnSpc>
              <a:spcAft>
                <a:spcPts val="0"/>
              </a:spcAft>
            </a:pPr>
            <a:r>
              <a:rPr lang="ru-RU" dirty="0">
                <a:solidFill>
                  <a:srgbClr val="212C3C"/>
                </a:solidFill>
                <a:latin typeface="Times New Roman" panose="02020603050405020304" pitchFamily="18" charset="0"/>
                <a:ea typeface="Times New Roman" panose="02020603050405020304" pitchFamily="18" charset="0"/>
                <a:cs typeface="Times New Roman" panose="02020603050405020304" pitchFamily="18" charset="0"/>
              </a:rPr>
              <a:t>Кроме того, в описание аттестата об основном общем образовании/аттестата об основном общем образований с отличием и приложения к ним, а также в описание аттестата о среднем общем образовании/аттестата о среднем общем образовании с отличием и приложения к ним внесены следующие изменения: в первые три символа нумерации титулов указанных документов включен код для федеральной территории «Сириус».</a:t>
            </a:r>
            <a:endParaRPr lang="ru-RU"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Прямоугольник 6">
            <a:extLst>
              <a:ext uri="{FF2B5EF4-FFF2-40B4-BE49-F238E27FC236}">
                <a16:creationId xmlns:a16="http://schemas.microsoft.com/office/drawing/2014/main" id="{4D34C514-B8FF-4B5D-B8CB-49CFE97728C9}"/>
              </a:ext>
            </a:extLst>
          </p:cNvPr>
          <p:cNvSpPr/>
          <p:nvPr/>
        </p:nvSpPr>
        <p:spPr>
          <a:xfrm>
            <a:off x="1276448" y="0"/>
            <a:ext cx="10908891" cy="2970044"/>
          </a:xfrm>
          <a:prstGeom prst="rect">
            <a:avLst/>
          </a:prstGeom>
        </p:spPr>
        <p:txBody>
          <a:bodyPr wrap="square">
            <a:spAutoFit/>
          </a:bodyPr>
          <a:lstStyle/>
          <a:p>
            <a:pPr algn="ctr"/>
            <a:r>
              <a:rPr lang="ru-RU" sz="1700" b="1" dirty="0">
                <a:solidFill>
                  <a:schemeClr val="bg1"/>
                </a:solidFill>
                <a:latin typeface="Times New Roman" panose="02020603050405020304" pitchFamily="18" charset="0"/>
                <a:cs typeface="Times New Roman" panose="02020603050405020304" pitchFamily="18" charset="0"/>
              </a:rPr>
              <a:t>ПРИКАЗ МИНИСТЕРСТВА ПРОСВЕЩЕНИЯ РОССИЙСКОЙ ФЕДЕРАЦИИ</a:t>
            </a:r>
          </a:p>
          <a:p>
            <a:pPr algn="ctr"/>
            <a:r>
              <a:rPr lang="ru-RU" sz="1700" b="1" dirty="0">
                <a:solidFill>
                  <a:schemeClr val="bg1"/>
                </a:solidFill>
                <a:latin typeface="Times New Roman" panose="02020603050405020304" pitchFamily="18" charset="0"/>
                <a:cs typeface="Times New Roman" panose="02020603050405020304" pitchFamily="18" charset="0"/>
              </a:rPr>
              <a:t>от 01 апреля 2022 г. № 195 «О ВНЕСЕНИИ ИЗМЕНЕНИЙ В ОБРАЗЕЦ АТТЕСТАТА ОБ ОСНОВНОМ ОБЩЕМ ОБРАЗОВАНИИ/ОБРАЗЕЦ АТТЕСТАТА ОБ ОСНОВНОМ ОБЩЕМ ОБРАЗОВАНИИ С ОТЛИЧИЕМ, ОБРАЗЕЦ ПРИЛОЖЕНИЯ К АТТЕСТАТУ ОБ ОСНОВНОМ ОБЩЕМ ОБРАЗОВАНИИ/АТТЕСТАТУ ОБ ОСНОВНОМ ОБЩЕМ ОБРАЗОВАНИИ С ОТЛИЧИЕМ, ОПИСАНИЕ АТТЕСТАТА ОБ ОСНОВНОМ ОБЩЕМ ОБРАЗОВАНИИ/АТТЕСТАТА ОБ ОСНОВНОМ ОБЩЕМ ОБРАЗОВАНИИ С ОТЛИЧИЕМ И ПРИЛОЖЕНИЯ К НИМ, ОБРАЗЕЦ АТТЕСТАТА О СРЕДНЕМ ОБЩЕМ ОБРАЗОВАНИИ/ОБРАЗЕЦ АТТЕСТАТА О СРЕДНЕМ ОБЩЕМ ОБРАЗОВАНИИ С ОТЛИЧИЕМ, ОПИСАНИЕ АТТЕСТАТА О СРЕДНЕМ ОБЩЕМ ОБРАЗОВАНИИ/АТТЕСТАТА О СРЕДНЕМ ОБЩЕМ ОБРАЗОВАНИИ С ОТЛИЧИЕМ И ПРИЛОЖЕНИЯ К НИМ, УТВЕРЖДЕННЫЕ ПРИКАЗОМ МИНИСТЕРСТВА ПРОСВЕЩЕНИЯ РОССИЙСКОЙ ФЕДЕРАЦИИ ОТ 5 ОКТЯБРЯ 2020 Г. № 545»</a:t>
            </a:r>
          </a:p>
        </p:txBody>
      </p:sp>
      <p:sp>
        <p:nvSpPr>
          <p:cNvPr id="8" name="Прямоугольник 7">
            <a:extLst>
              <a:ext uri="{FF2B5EF4-FFF2-40B4-BE49-F238E27FC236}">
                <a16:creationId xmlns:a16="http://schemas.microsoft.com/office/drawing/2014/main" id="{76275273-3F15-4E56-BF5F-CD7418571E15}"/>
              </a:ext>
            </a:extLst>
          </p:cNvPr>
          <p:cNvSpPr/>
          <p:nvPr/>
        </p:nvSpPr>
        <p:spPr>
          <a:xfrm>
            <a:off x="6945017" y="2878496"/>
            <a:ext cx="5158207" cy="369332"/>
          </a:xfrm>
          <a:prstGeom prst="rect">
            <a:avLst/>
          </a:prstGeom>
        </p:spPr>
        <p:txBody>
          <a:bodyPr wrap="none">
            <a:spAutoFit/>
          </a:bodyPr>
          <a:lstStyle/>
          <a:p>
            <a:r>
              <a:rPr lang="ru-RU" dirty="0">
                <a:latin typeface="Times New Roman" panose="02020603050405020304" pitchFamily="18" charset="0"/>
                <a:cs typeface="Times New Roman" panose="02020603050405020304" pitchFamily="18" charset="0"/>
              </a:rPr>
              <a:t>Зарегистрирован в Минюсте России 5 мая 2022 г.</a:t>
            </a:r>
            <a:endParaRPr lang="ru-RU" dirty="0"/>
          </a:p>
        </p:txBody>
      </p:sp>
    </p:spTree>
    <p:extLst>
      <p:ext uri="{BB962C8B-B14F-4D97-AF65-F5344CB8AC3E}">
        <p14:creationId xmlns:p14="http://schemas.microsoft.com/office/powerpoint/2010/main" val="25431257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524" y="1"/>
            <a:ext cx="1199806" cy="1266940"/>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a:extLst>
              <a:ext uri="{FF2B5EF4-FFF2-40B4-BE49-F238E27FC236}">
                <a16:creationId xmlns:a16="http://schemas.microsoft.com/office/drawing/2014/main" id="{2D7D5FC4-1C58-4F7A-8F13-625A811D24F4}"/>
              </a:ext>
            </a:extLst>
          </p:cNvPr>
          <p:cNvSpPr/>
          <p:nvPr/>
        </p:nvSpPr>
        <p:spPr>
          <a:xfrm>
            <a:off x="1544399" y="0"/>
            <a:ext cx="10640940" cy="338554"/>
          </a:xfrm>
          <a:prstGeom prst="rect">
            <a:avLst/>
          </a:prstGeom>
        </p:spPr>
        <p:txBody>
          <a:bodyPr wrap="square">
            <a:spAutoFit/>
          </a:bodyPr>
          <a:lstStyle/>
          <a:p>
            <a:pPr algn="ctr">
              <a:spcAft>
                <a:spcPts val="0"/>
              </a:spcAft>
            </a:pPr>
            <a:r>
              <a:rPr lang="ru-RU" sz="16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endPar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Прямоугольник 1">
            <a:extLst>
              <a:ext uri="{FF2B5EF4-FFF2-40B4-BE49-F238E27FC236}">
                <a16:creationId xmlns:a16="http://schemas.microsoft.com/office/drawing/2014/main" id="{83F01D3F-C62C-4DD6-B529-6EAB830F12A1}"/>
              </a:ext>
            </a:extLst>
          </p:cNvPr>
          <p:cNvSpPr/>
          <p:nvPr/>
        </p:nvSpPr>
        <p:spPr>
          <a:xfrm>
            <a:off x="363985" y="2121763"/>
            <a:ext cx="11603114" cy="3846759"/>
          </a:xfrm>
          <a:prstGeom prst="rect">
            <a:avLst/>
          </a:prstGeom>
        </p:spPr>
        <p:txBody>
          <a:bodyPr wrap="square">
            <a:spAutoFit/>
          </a:bodyPr>
          <a:lstStyle/>
          <a:p>
            <a:pPr indent="190500" algn="just">
              <a:lnSpc>
                <a:spcPts val="1650"/>
              </a:lnSpc>
              <a:spcAft>
                <a:spcPts val="0"/>
              </a:spcAft>
            </a:pPr>
            <a:endPar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0"/>
              </a:spcAft>
            </a:pPr>
            <a:r>
              <a:rPr lang="ru-RU"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Приказом внесены изменения в порядок заполнения, учета и выдачи аттестатов об основном общем и среднем общем образовании и их дубликатов.</a:t>
            </a:r>
          </a:p>
          <a:p>
            <a:pPr algn="just">
              <a:lnSpc>
                <a:spcPct val="107000"/>
              </a:lnSpc>
              <a:spcAft>
                <a:spcPts val="0"/>
              </a:spcAft>
            </a:pPr>
            <a:r>
              <a:rPr lang="ru-RU"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Согласно внесенным поправкам, при заполнении бланков аттестатов и приложений к ним указывается предметная область «Основы духовно-нравственной культуры народов России». В частности, при оформлении сведений о результатах освоения выпускником образовательной программы соответствующего уровня: в графе «Наименование учебных предметов», а также в графе «Итоговая отметка».</a:t>
            </a:r>
          </a:p>
          <a:p>
            <a:pPr algn="just">
              <a:lnSpc>
                <a:spcPct val="107000"/>
              </a:lnSpc>
              <a:spcAft>
                <a:spcPts val="0"/>
              </a:spcAft>
            </a:pPr>
            <a:r>
              <a:rPr lang="ru-RU"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Скорректировано указание отметки «зачтено»: допускается указание этой отметки выпускникам, относящимся к специальной медицинской группе для занятия физической культурой, по учебному предмету «Физическая культура».</a:t>
            </a:r>
          </a:p>
          <a:p>
            <a:pPr algn="just">
              <a:lnSpc>
                <a:spcPct val="107000"/>
              </a:lnSpc>
              <a:spcAft>
                <a:spcPts val="0"/>
              </a:spcAft>
            </a:pPr>
            <a:r>
              <a:rPr lang="ru-RU"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Изменен срок выдачи аттестатов и приложений к ним выпускникам 9 и 11 классов: документы выдаются не позднее трех дней после даты издания распорядительного акта об отчислении выпускников (ранее – не позднее 10дней).</a:t>
            </a:r>
            <a:br>
              <a:rPr lang="ru-RU"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br>
            <a:r>
              <a:rPr lang="ru-RU"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Приказ вступает в силу с 1 сентября 2022 года и действует до 1 января 2027 года.</a:t>
            </a:r>
            <a:endParaRPr lang="ru-RU" sz="16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Прямоугольник 6">
            <a:extLst>
              <a:ext uri="{FF2B5EF4-FFF2-40B4-BE49-F238E27FC236}">
                <a16:creationId xmlns:a16="http://schemas.microsoft.com/office/drawing/2014/main" id="{165A6B86-59F1-4782-877D-6A95227BCB8E}"/>
              </a:ext>
            </a:extLst>
          </p:cNvPr>
          <p:cNvSpPr/>
          <p:nvPr/>
        </p:nvSpPr>
        <p:spPr>
          <a:xfrm>
            <a:off x="6953894" y="1862565"/>
            <a:ext cx="5158207" cy="369332"/>
          </a:xfrm>
          <a:prstGeom prst="rect">
            <a:avLst/>
          </a:prstGeom>
        </p:spPr>
        <p:txBody>
          <a:bodyPr wrap="none">
            <a:spAutoFit/>
          </a:bodyPr>
          <a:lstStyle/>
          <a:p>
            <a:r>
              <a:rPr lang="ru-RU" dirty="0">
                <a:latin typeface="Times New Roman" panose="02020603050405020304" pitchFamily="18" charset="0"/>
                <a:cs typeface="Times New Roman" panose="02020603050405020304" pitchFamily="18" charset="0"/>
              </a:rPr>
              <a:t>Зарегистрирован в Минюсте России 05 мая 2022 г.</a:t>
            </a:r>
          </a:p>
        </p:txBody>
      </p:sp>
      <p:sp>
        <p:nvSpPr>
          <p:cNvPr id="8" name="Прямоугольник 7">
            <a:extLst>
              <a:ext uri="{FF2B5EF4-FFF2-40B4-BE49-F238E27FC236}">
                <a16:creationId xmlns:a16="http://schemas.microsoft.com/office/drawing/2014/main" id="{9BA55653-676C-4EC2-A4E6-406B8B478B3B}"/>
              </a:ext>
            </a:extLst>
          </p:cNvPr>
          <p:cNvSpPr/>
          <p:nvPr/>
        </p:nvSpPr>
        <p:spPr>
          <a:xfrm>
            <a:off x="1264330" y="54120"/>
            <a:ext cx="10782982" cy="1754326"/>
          </a:xfrm>
          <a:prstGeom prst="rect">
            <a:avLst/>
          </a:prstGeom>
        </p:spPr>
        <p:txBody>
          <a:bodyPr wrap="square">
            <a:spAutoFit/>
          </a:bodyPr>
          <a:lstStyle/>
          <a:p>
            <a:pPr algn="ctr"/>
            <a:r>
              <a:rPr lang="ru-RU" b="1" dirty="0">
                <a:solidFill>
                  <a:schemeClr val="bg1"/>
                </a:solidFill>
                <a:latin typeface="Times New Roman" panose="02020603050405020304" pitchFamily="18" charset="0"/>
                <a:cs typeface="Times New Roman" panose="02020603050405020304" pitchFamily="18" charset="0"/>
              </a:rPr>
              <a:t>ПРИКАЗ</a:t>
            </a:r>
          </a:p>
          <a:p>
            <a:pPr algn="ctr"/>
            <a:r>
              <a:rPr lang="ru-RU" b="1" dirty="0">
                <a:solidFill>
                  <a:schemeClr val="bg1"/>
                </a:solidFill>
                <a:latin typeface="Times New Roman" panose="02020603050405020304" pitchFamily="18" charset="0"/>
                <a:cs typeface="Times New Roman" panose="02020603050405020304" pitchFamily="18" charset="0"/>
              </a:rPr>
              <a:t>МИНИСТЕРСТВА ПРОСВЕЩЕНИЯ РОССИЙСКОЙ ФЕДЕРАЦИИ</a:t>
            </a:r>
          </a:p>
          <a:p>
            <a:pPr algn="ctr"/>
            <a:r>
              <a:rPr lang="ru-RU" b="1" dirty="0">
                <a:solidFill>
                  <a:schemeClr val="bg1"/>
                </a:solidFill>
                <a:latin typeface="Times New Roman" panose="02020603050405020304" pitchFamily="18" charset="0"/>
                <a:cs typeface="Times New Roman" panose="02020603050405020304" pitchFamily="18" charset="0"/>
              </a:rPr>
              <a:t>от 01 апреля 2022 г. № 196 «О ВНЕСЕНИИ ИЗМЕНЕНИЙ В ПОРЯДОК ЗАПОЛНЕНИЯ, УЧЕТА И ВЫДАЧИ АТТЕСТАТОВ ОБ ОСНОВНОМ ОБЩЕМ И СРЕДНЕМ ОБЩЕМ ОБРАЗОВАНИИ И ИХ ДУБЛИКАТОВ, УТВЕРЖДЕННЫЙ ПРИКАЗОМ МИНИСТЕРСТВА ПРОСВЕЩЕНИЯ РОССИЙСКОЙ ФЕДЕРАЦИИ ОТ 5 ОКТЯБРЯ 2020 Г. № 546»</a:t>
            </a:r>
          </a:p>
        </p:txBody>
      </p:sp>
    </p:spTree>
    <p:extLst>
      <p:ext uri="{BB962C8B-B14F-4D97-AF65-F5344CB8AC3E}">
        <p14:creationId xmlns:p14="http://schemas.microsoft.com/office/powerpoint/2010/main" val="4847147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10" y="25361"/>
            <a:ext cx="1354795" cy="1430602"/>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a:extLst>
              <a:ext uri="{FF2B5EF4-FFF2-40B4-BE49-F238E27FC236}">
                <a16:creationId xmlns:a16="http://schemas.microsoft.com/office/drawing/2014/main" id="{5F3525DD-D9B5-4432-8B38-E76D36983336}"/>
              </a:ext>
            </a:extLst>
          </p:cNvPr>
          <p:cNvSpPr/>
          <p:nvPr/>
        </p:nvSpPr>
        <p:spPr>
          <a:xfrm>
            <a:off x="473475" y="1664277"/>
            <a:ext cx="11602065" cy="4524315"/>
          </a:xfrm>
          <a:prstGeom prst="rect">
            <a:avLst/>
          </a:prstGeom>
        </p:spPr>
        <p:txBody>
          <a:bodyPr wrap="square">
            <a:spAutoFit/>
          </a:bodyPr>
          <a:lstStyle/>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В письме </a:t>
            </a:r>
            <a:r>
              <a:rPr lang="ru-RU"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Минпросвещения</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России содержится информация разъяснительного характера в связи с вступлением в силу с 16 мая 2022 года приказа </a:t>
            </a:r>
            <a:r>
              <a:rPr lang="ru-RU"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Минпросвещения</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России от 1 апреля 2022 г. № 195 «О внесении изменений в образец аттестата об основном общем образовании/образец аттестата об основном общем образовании с отличием, образец приложения к аттестату об основном общем образовании/аттестату об основном общем образовании с отличием, описание аттестата об основном общем образовании/аттестата об основном общем образовании с отличием и приложения к ним, образец аттестата о среднем общем образовании/образец аттестата о среднем общем образовании с отличием, описание аттестата о среднем общем образовании/аттестата о среднем общем образовании с отличием и приложения к ним, утвержденные приказом Министерства просвещения Российской Федерации от 5 октября 2020 г. № 545».</a:t>
            </a:r>
          </a:p>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Сообщается, что бланки аттестатов и приложений к ним, изготовленные в соответствии с образцами, утвержденными приказом </a:t>
            </a:r>
            <a:r>
              <a:rPr lang="ru-RU"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Минпросвещения</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России от 5 октября 2020 г. № 545 «Об утверждении образцов и описаний аттестатов об основном общем и среднем общем образовании и приложений к ним», в 2021 - 2022 учебном году следует считать действительными.</a:t>
            </a:r>
          </a:p>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Кроме того, </a:t>
            </a:r>
            <a:r>
              <a:rPr lang="ru-RU"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Минпросвещения</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России обращает внимание на возможность приобретения новых бланков аттестатов об основном общем и среднем общем образовании и приложений к ним только у предприятий-изготовителей бланков защищенной полиграфии, имеющих соответствующую лицензию.</a:t>
            </a:r>
          </a:p>
        </p:txBody>
      </p:sp>
      <p:sp>
        <p:nvSpPr>
          <p:cNvPr id="2" name="Прямоугольник 1">
            <a:extLst>
              <a:ext uri="{FF2B5EF4-FFF2-40B4-BE49-F238E27FC236}">
                <a16:creationId xmlns:a16="http://schemas.microsoft.com/office/drawing/2014/main" id="{11BED2E9-F032-47B6-AD81-CD83DC06E4F5}"/>
              </a:ext>
            </a:extLst>
          </p:cNvPr>
          <p:cNvSpPr/>
          <p:nvPr/>
        </p:nvSpPr>
        <p:spPr>
          <a:xfrm>
            <a:off x="1544399" y="25361"/>
            <a:ext cx="10647601" cy="1200329"/>
          </a:xfrm>
          <a:prstGeom prst="rect">
            <a:avLst/>
          </a:prstGeom>
        </p:spPr>
        <p:txBody>
          <a:bodyPr wrap="square">
            <a:spAutoFit/>
          </a:bodyPr>
          <a:lstStyle/>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ПИСЬМО</a:t>
            </a:r>
          </a:p>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МИНИСТЕРСТВА ПРОСВЕЩЕНИЯ РОССИЙСКОЙ ФЕДЕРАЦИИ</a:t>
            </a:r>
          </a:p>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от 11 мая 2022 г. № АЗ-676/03 «О ЗАПОЛНЕНИИ И ВЫДАЧЕ АТТЕСТАТОВ ОБ ОСНОВНОМ ОБЩЕМ И СРЕДНЕМ ОБЩЕМ ОБРАЗОВАНИИ В 2021 - 2022 УЧЕБНОМ ГОДУ»</a:t>
            </a:r>
          </a:p>
        </p:txBody>
      </p:sp>
    </p:spTree>
    <p:extLst>
      <p:ext uri="{BB962C8B-B14F-4D97-AF65-F5344CB8AC3E}">
        <p14:creationId xmlns:p14="http://schemas.microsoft.com/office/powerpoint/2010/main" val="2859867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1" y="1"/>
            <a:ext cx="1378579" cy="1455716"/>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a:extLst>
              <a:ext uri="{FF2B5EF4-FFF2-40B4-BE49-F238E27FC236}">
                <a16:creationId xmlns:a16="http://schemas.microsoft.com/office/drawing/2014/main" id="{23E0B3C2-AB7C-4212-977D-CBB4A361B56C}"/>
              </a:ext>
            </a:extLst>
          </p:cNvPr>
          <p:cNvSpPr/>
          <p:nvPr/>
        </p:nvSpPr>
        <p:spPr>
          <a:xfrm>
            <a:off x="426128" y="2228295"/>
            <a:ext cx="11461073" cy="3785652"/>
          </a:xfrm>
          <a:prstGeom prst="rect">
            <a:avLst/>
          </a:prstGeom>
        </p:spPr>
        <p:txBody>
          <a:bodyPr wrap="square">
            <a:spAutoFit/>
          </a:bodyPr>
          <a:lstStyle/>
          <a:p>
            <a:r>
              <a:rPr lang="ru-RU" sz="2000" dirty="0">
                <a:solidFill>
                  <a:schemeClr val="bg1"/>
                </a:solidFill>
                <a:latin typeface="Times New Roman" panose="02020603050405020304" pitchFamily="18" charset="0"/>
                <a:cs typeface="Times New Roman" panose="02020603050405020304" pitchFamily="18" charset="0"/>
              </a:rPr>
              <a:t>Приказом утверждены особенности проведения в 2022 году ГИА по образовательным программам основного общего и среднего общего образования, распространяющиеся на являющихся участниками ГИА-9, ГИА-11 граждан, в том числе иностранных, проходивших обучение за рубежом и вынужденных прервать его в связи с недружественными действиями иностранных государств.</a:t>
            </a:r>
          </a:p>
          <a:p>
            <a:r>
              <a:rPr lang="ru-RU" sz="2000" dirty="0">
                <a:solidFill>
                  <a:schemeClr val="bg1"/>
                </a:solidFill>
                <a:latin typeface="Times New Roman" panose="02020603050405020304" pitchFamily="18" charset="0"/>
                <a:cs typeface="Times New Roman" panose="02020603050405020304" pitchFamily="18" charset="0"/>
              </a:rPr>
              <a:t>В частности, определены особенности проведения ГИА для лиц, находящихся в РФ и осваивающих имеющие государственную аккредитацию образовательные программы основного общего и среднего общего образования, зачисленных в организации, осуществляющие образовательную деятельность, а также для лиц, находящихся в иностранных государствах и осваивающих образовательные программы основного общего и среднего общего образования, в организациях, осуществляющих образовательную деятельность на территории РФ, а также вне организаций в форме семейного образования или самообразования с применением электронного обучения и (или) дистанционных образовательных технологий.</a:t>
            </a:r>
          </a:p>
        </p:txBody>
      </p:sp>
      <p:sp>
        <p:nvSpPr>
          <p:cNvPr id="6" name="Прямоугольник 5">
            <a:extLst>
              <a:ext uri="{FF2B5EF4-FFF2-40B4-BE49-F238E27FC236}">
                <a16:creationId xmlns:a16="http://schemas.microsoft.com/office/drawing/2014/main" id="{39C15FA8-1FEC-4D00-9AE2-CCA4B805DF53}"/>
              </a:ext>
            </a:extLst>
          </p:cNvPr>
          <p:cNvSpPr/>
          <p:nvPr/>
        </p:nvSpPr>
        <p:spPr>
          <a:xfrm>
            <a:off x="7039992" y="1705101"/>
            <a:ext cx="5145347" cy="369332"/>
          </a:xfrm>
          <a:prstGeom prst="rect">
            <a:avLst/>
          </a:prstGeom>
        </p:spPr>
        <p:txBody>
          <a:bodyPr wrap="square">
            <a:spAutoFit/>
          </a:bodyPr>
          <a:lstStyle/>
          <a:p>
            <a:r>
              <a:rPr lang="ru-RU" dirty="0">
                <a:latin typeface="Times New Roman" panose="02020603050405020304" pitchFamily="18" charset="0"/>
                <a:cs typeface="Times New Roman" panose="02020603050405020304" pitchFamily="18" charset="0"/>
              </a:rPr>
              <a:t>Зарегистрирован в Минюсте России 11 мая 2022 г.</a:t>
            </a:r>
          </a:p>
        </p:txBody>
      </p:sp>
      <p:sp>
        <p:nvSpPr>
          <p:cNvPr id="7" name="Прямоугольник 6">
            <a:extLst>
              <a:ext uri="{FF2B5EF4-FFF2-40B4-BE49-F238E27FC236}">
                <a16:creationId xmlns:a16="http://schemas.microsoft.com/office/drawing/2014/main" id="{5E2CCB84-4C8D-4344-A6D7-3056D2D9B1DF}"/>
              </a:ext>
            </a:extLst>
          </p:cNvPr>
          <p:cNvSpPr/>
          <p:nvPr/>
        </p:nvSpPr>
        <p:spPr>
          <a:xfrm>
            <a:off x="1470315" y="32857"/>
            <a:ext cx="10715024" cy="1754326"/>
          </a:xfrm>
          <a:prstGeom prst="rect">
            <a:avLst/>
          </a:prstGeom>
        </p:spPr>
        <p:txBody>
          <a:bodyPr wrap="square">
            <a:spAutoFit/>
          </a:bodyPr>
          <a:lstStyle/>
          <a:p>
            <a:pPr algn="ctr"/>
            <a:r>
              <a:rPr lang="ru-RU" b="1" dirty="0">
                <a:solidFill>
                  <a:schemeClr val="bg1"/>
                </a:solidFill>
                <a:latin typeface="Times New Roman" panose="02020603050405020304" pitchFamily="18" charset="0"/>
                <a:cs typeface="Times New Roman" panose="02020603050405020304" pitchFamily="18" charset="0"/>
              </a:rPr>
              <a:t>ПРИКАЗ</a:t>
            </a:r>
          </a:p>
          <a:p>
            <a:pPr algn="ctr"/>
            <a:r>
              <a:rPr lang="ru-RU" b="1" dirty="0">
                <a:solidFill>
                  <a:schemeClr val="bg1"/>
                </a:solidFill>
                <a:latin typeface="Times New Roman" panose="02020603050405020304" pitchFamily="18" charset="0"/>
                <a:cs typeface="Times New Roman" panose="02020603050405020304" pitchFamily="18" charset="0"/>
              </a:rPr>
              <a:t>МИНИСТЕРСТВА ПРОСВЕЩЕНИЯ РОССИЙСКОЙ ФЕДЕРАЦИИ</a:t>
            </a:r>
          </a:p>
          <a:p>
            <a:pPr algn="ctr"/>
            <a:r>
              <a:rPr lang="ru-RU" b="1" dirty="0">
                <a:solidFill>
                  <a:schemeClr val="bg1"/>
                </a:solidFill>
                <a:latin typeface="Times New Roman" panose="02020603050405020304" pitchFamily="18" charset="0"/>
                <a:cs typeface="Times New Roman" panose="02020603050405020304" pitchFamily="18" charset="0"/>
              </a:rPr>
              <a:t>И ФЕДЕРАЛЬНОЙ СЛУЖБЫ ПО НАДЗОРУ В СФЕРЕ ОБРАЗОВАНИЯ И НАУКИ</a:t>
            </a:r>
          </a:p>
          <a:p>
            <a:pPr algn="ctr"/>
            <a:r>
              <a:rPr lang="ru-RU" b="1" dirty="0">
                <a:solidFill>
                  <a:schemeClr val="bg1"/>
                </a:solidFill>
                <a:latin typeface="Times New Roman" panose="02020603050405020304" pitchFamily="18" charset="0"/>
                <a:cs typeface="Times New Roman" panose="02020603050405020304" pitchFamily="18" charset="0"/>
              </a:rPr>
              <a:t>от 13 апреля 2022 г. № 230/515 «ОБ ОСОБЕННОСТЯХ ПРОВЕДЕНИЯ ГОСУДАРСТВЕННОЙ ИТОГОВОЙ АТТЕСТАЦИИ ПО ОБРАЗОВАТЕЛЬНЫМ ПРОГРАММАМ ОСНОВНОГО ОБЩЕГО И СРЕДНЕГО ОБЩЕГО ОБРАЗОВАНИЯ В 2022 ГОДУ»</a:t>
            </a:r>
          </a:p>
        </p:txBody>
      </p:sp>
    </p:spTree>
    <p:extLst>
      <p:ext uri="{BB962C8B-B14F-4D97-AF65-F5344CB8AC3E}">
        <p14:creationId xmlns:p14="http://schemas.microsoft.com/office/powerpoint/2010/main" val="3887231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B231E23-7CD1-4BAE-9DF6-C80A74BC1AB9}"/>
              </a:ext>
            </a:extLst>
          </p:cNvPr>
          <p:cNvSpPr>
            <a:spLocks noGrp="1"/>
          </p:cNvSpPr>
          <p:nvPr>
            <p:ph type="ctrTitle"/>
          </p:nvPr>
        </p:nvSpPr>
        <p:spPr>
          <a:xfrm>
            <a:off x="2175661" y="694677"/>
            <a:ext cx="8001000" cy="2971801"/>
          </a:xfrm>
        </p:spPr>
        <p:txBody>
          <a:bodyPr>
            <a:normAutofit/>
          </a:bodyPr>
          <a:lstStyle/>
          <a:p>
            <a:pPr algn="ctr"/>
            <a:r>
              <a:rPr lang="ru-RU" sz="3600" b="1" cap="none" dirty="0">
                <a:solidFill>
                  <a:schemeClr val="bg1"/>
                </a:solidFill>
                <a:latin typeface="Times New Roman" panose="02020603050405020304" pitchFamily="18" charset="0"/>
                <a:cs typeface="Times New Roman" panose="02020603050405020304" pitchFamily="18" charset="0"/>
              </a:rPr>
              <a:t>АНАЛИЗ ОБРАЩЕНИЙ ГРАЖДАН ЗА АПРЕЛЬ-МАЙ 2022Г.</a:t>
            </a:r>
            <a:endParaRPr lang="ru-RU" sz="3600" b="1" dirty="0"/>
          </a:p>
        </p:txBody>
      </p:sp>
      <p:pic>
        <p:nvPicPr>
          <p:cNvPr id="3" name="Picture 4">
            <a:extLst>
              <a:ext uri="{FF2B5EF4-FFF2-40B4-BE49-F238E27FC236}">
                <a16:creationId xmlns:a16="http://schemas.microsoft.com/office/drawing/2014/main" id="{E036909D-FDE1-4E7D-8DA4-8ED7942F5C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44" y="69750"/>
            <a:ext cx="1354795" cy="14306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77845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Объект 3">
            <a:extLst>
              <a:ext uri="{FF2B5EF4-FFF2-40B4-BE49-F238E27FC236}">
                <a16:creationId xmlns:a16="http://schemas.microsoft.com/office/drawing/2014/main" id="{22162CB0-4335-432C-A599-920A0B982962}"/>
              </a:ext>
            </a:extLst>
          </p:cNvPr>
          <p:cNvGraphicFramePr>
            <a:graphicFrameLocks noGrp="1"/>
          </p:cNvGraphicFramePr>
          <p:nvPr>
            <p:ph idx="1"/>
            <p:extLst>
              <p:ext uri="{D42A27DB-BD31-4B8C-83A1-F6EECF244321}">
                <p14:modId xmlns:p14="http://schemas.microsoft.com/office/powerpoint/2010/main" val="18006668"/>
              </p:ext>
            </p:extLst>
          </p:nvPr>
        </p:nvGraphicFramePr>
        <p:xfrm>
          <a:off x="1420427" y="221942"/>
          <a:ext cx="10564427" cy="6059225"/>
        </p:xfrm>
        <a:graphic>
          <a:graphicData uri="http://schemas.openxmlformats.org/drawingml/2006/chart">
            <c:chart xmlns:c="http://schemas.openxmlformats.org/drawingml/2006/chart" xmlns:r="http://schemas.openxmlformats.org/officeDocument/2006/relationships" r:id="rId2"/>
          </a:graphicData>
        </a:graphic>
      </p:graphicFrame>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32" y="0"/>
            <a:ext cx="1354795" cy="14306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78501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43" y="148300"/>
            <a:ext cx="1354795" cy="143060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Объект 5">
            <a:extLst>
              <a:ext uri="{FF2B5EF4-FFF2-40B4-BE49-F238E27FC236}">
                <a16:creationId xmlns:a16="http://schemas.microsoft.com/office/drawing/2014/main" id="{CEDC3DD8-CF43-4B9A-B49F-C5FBB2F610E7}"/>
              </a:ext>
            </a:extLst>
          </p:cNvPr>
          <p:cNvGraphicFramePr>
            <a:graphicFrameLocks noGrp="1"/>
          </p:cNvGraphicFramePr>
          <p:nvPr>
            <p:ph idx="1"/>
            <p:extLst>
              <p:ext uri="{D42A27DB-BD31-4B8C-83A1-F6EECF244321}">
                <p14:modId xmlns:p14="http://schemas.microsoft.com/office/powerpoint/2010/main" val="3105205462"/>
              </p:ext>
            </p:extLst>
          </p:nvPr>
        </p:nvGraphicFramePr>
        <p:xfrm>
          <a:off x="1606858" y="148300"/>
          <a:ext cx="10173809" cy="643005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331019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43" y="148300"/>
            <a:ext cx="1354795" cy="143060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Объект 6">
            <a:extLst>
              <a:ext uri="{FF2B5EF4-FFF2-40B4-BE49-F238E27FC236}">
                <a16:creationId xmlns:a16="http://schemas.microsoft.com/office/drawing/2014/main" id="{32D1E31F-12C0-4612-9DC1-B359E3372D0C}"/>
              </a:ext>
            </a:extLst>
          </p:cNvPr>
          <p:cNvGraphicFramePr>
            <a:graphicFrameLocks noGrp="1"/>
          </p:cNvGraphicFramePr>
          <p:nvPr>
            <p:ph idx="1"/>
            <p:extLst>
              <p:ext uri="{D42A27DB-BD31-4B8C-83A1-F6EECF244321}">
                <p14:modId xmlns:p14="http://schemas.microsoft.com/office/powerpoint/2010/main" val="4236368427"/>
              </p:ext>
            </p:extLst>
          </p:nvPr>
        </p:nvGraphicFramePr>
        <p:xfrm>
          <a:off x="1660510" y="223147"/>
          <a:ext cx="10111666" cy="641170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12047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485BB2FB-DB62-424C-A9D8-35A0F0DDC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9" y="0"/>
            <a:ext cx="1506629" cy="1590931"/>
          </a:xfrm>
          <a:prstGeom prst="rect">
            <a:avLst/>
          </a:prstGeom>
          <a:noFill/>
          <a:extLst>
            <a:ext uri="{909E8E84-426E-40DD-AFC4-6F175D3DCCD1}">
              <a14:hiddenFill xmlns:a14="http://schemas.microsoft.com/office/drawing/2010/main">
                <a:solidFill>
                  <a:srgbClr val="FFFFFF"/>
                </a:solidFill>
              </a14:hiddenFill>
            </a:ext>
          </a:extLst>
        </p:spPr>
      </p:pic>
      <p:sp>
        <p:nvSpPr>
          <p:cNvPr id="5" name="Заголовок 4">
            <a:extLst>
              <a:ext uri="{FF2B5EF4-FFF2-40B4-BE49-F238E27FC236}">
                <a16:creationId xmlns:a16="http://schemas.microsoft.com/office/drawing/2014/main" id="{AB9F699A-143A-4644-808B-763095B4E4F6}"/>
              </a:ext>
            </a:extLst>
          </p:cNvPr>
          <p:cNvSpPr>
            <a:spLocks noGrp="1"/>
          </p:cNvSpPr>
          <p:nvPr>
            <p:ph type="title"/>
          </p:nvPr>
        </p:nvSpPr>
        <p:spPr>
          <a:xfrm>
            <a:off x="1510748" y="795465"/>
            <a:ext cx="9976957" cy="5200095"/>
          </a:xfrm>
        </p:spPr>
        <p:txBody>
          <a:bodyPr>
            <a:noAutofit/>
          </a:bodyPr>
          <a:lstStyle/>
          <a:p>
            <a:pPr lvl="0"/>
            <a:r>
              <a:rPr lang="ru-RU" sz="2400" b="1" cap="none" dirty="0">
                <a:solidFill>
                  <a:schemeClr val="bg1"/>
                </a:solidFill>
                <a:latin typeface="Times New Roman" panose="02020603050405020304" pitchFamily="18" charset="0"/>
                <a:cs typeface="Times New Roman" panose="02020603050405020304" pitchFamily="18" charset="0"/>
              </a:rPr>
              <a:t>1. ОБЗОР НАИБОЛЕЕ ЗНАЧИМЫХ ИЗМЕНЕНИЙ НОРМАТИВНЫХ ПРАВОВЫХ АКТОВ ОБ ОБРАЗОВАНИИ ЗА МАЙ 2022Г.</a:t>
            </a:r>
            <a:br>
              <a:rPr lang="ru-RU" sz="2400" b="1" cap="none" dirty="0">
                <a:solidFill>
                  <a:schemeClr val="bg1"/>
                </a:solidFill>
                <a:latin typeface="Times New Roman" panose="02020603050405020304" pitchFamily="18" charset="0"/>
                <a:cs typeface="Times New Roman" panose="02020603050405020304" pitchFamily="18" charset="0"/>
              </a:rPr>
            </a:br>
            <a:r>
              <a:rPr lang="ru-RU" sz="2400" b="1" cap="none" dirty="0">
                <a:solidFill>
                  <a:schemeClr val="bg1"/>
                </a:solidFill>
                <a:latin typeface="Times New Roman" panose="02020603050405020304" pitchFamily="18" charset="0"/>
                <a:cs typeface="Times New Roman" panose="02020603050405020304" pitchFamily="18" charset="0"/>
              </a:rPr>
              <a:t>   </a:t>
            </a:r>
            <a:br>
              <a:rPr lang="ru-RU" sz="2400" b="1" cap="none" dirty="0">
                <a:solidFill>
                  <a:schemeClr val="bg1"/>
                </a:solidFill>
                <a:latin typeface="Times New Roman" panose="02020603050405020304" pitchFamily="18" charset="0"/>
                <a:cs typeface="Times New Roman" panose="02020603050405020304" pitchFamily="18" charset="0"/>
              </a:rPr>
            </a:br>
            <a:r>
              <a:rPr lang="ru-RU" sz="2400" b="1" cap="none" dirty="0">
                <a:solidFill>
                  <a:schemeClr val="bg1"/>
                </a:solidFill>
                <a:latin typeface="Times New Roman" panose="02020603050405020304" pitchFamily="18" charset="0"/>
                <a:cs typeface="Times New Roman" panose="02020603050405020304" pitchFamily="18" charset="0"/>
              </a:rPr>
              <a:t>2. АНАЛИЗ ОБРАЩЕНИЙ ГРАЖДАН ЗА АПРЕЛЬ-МАЙ 2022Г.   </a:t>
            </a:r>
            <a:br>
              <a:rPr lang="ru-RU" sz="2400" b="1" cap="none" dirty="0">
                <a:solidFill>
                  <a:schemeClr val="bg1"/>
                </a:solidFill>
                <a:latin typeface="Times New Roman" panose="02020603050405020304" pitchFamily="18" charset="0"/>
                <a:cs typeface="Times New Roman" panose="02020603050405020304" pitchFamily="18" charset="0"/>
              </a:rPr>
            </a:br>
            <a:br>
              <a:rPr lang="ru-RU" sz="2400" b="1" cap="none" dirty="0">
                <a:solidFill>
                  <a:schemeClr val="bg1"/>
                </a:solidFill>
                <a:latin typeface="Times New Roman" panose="02020603050405020304" pitchFamily="18" charset="0"/>
                <a:cs typeface="Times New Roman" panose="02020603050405020304" pitchFamily="18" charset="0"/>
              </a:rPr>
            </a:br>
            <a:r>
              <a:rPr lang="ru-RU" sz="2400" b="1" cap="none" dirty="0">
                <a:solidFill>
                  <a:schemeClr val="bg1"/>
                </a:solidFill>
                <a:latin typeface="Times New Roman" panose="02020603050405020304" pitchFamily="18" charset="0"/>
                <a:cs typeface="Times New Roman" panose="02020603050405020304" pitchFamily="18" charset="0"/>
              </a:rPr>
              <a:t>3. О КРАТНОСТИ  ИСПОЛЬЗОВАНИЯ ПРАВА НА ПРИЕМ БЕЗ ВСТУПИТЕЛЬНЫХ ИСПЫТАНИЙ ПОБЕДИТЕЛЯМИ И ПРИЗЕРАМИ ВСЕРОССИЙСКОЙ ОЛИМПИАДЫ ШКОЛЬНИКОВ ПРИ ПРИЕМЕ НА ОБУЧЕНИЕ ПО ПРОГРАММАМ БАКАЛАВРИАТА  И ПРОГРАММАМ СПЕЦИАЛИТЕТА.</a:t>
            </a:r>
            <a:br>
              <a:rPr lang="ru-RU" sz="2400" b="1" cap="none" dirty="0">
                <a:solidFill>
                  <a:schemeClr val="bg1"/>
                </a:solidFill>
                <a:latin typeface="Times New Roman" panose="02020603050405020304" pitchFamily="18" charset="0"/>
                <a:cs typeface="Times New Roman" panose="02020603050405020304" pitchFamily="18" charset="0"/>
              </a:rPr>
            </a:br>
            <a:br>
              <a:rPr lang="ru-RU" sz="2400" b="1" cap="none" dirty="0">
                <a:solidFill>
                  <a:schemeClr val="bg1"/>
                </a:solidFill>
                <a:latin typeface="Times New Roman" panose="02020603050405020304" pitchFamily="18" charset="0"/>
                <a:cs typeface="Times New Roman" panose="02020603050405020304" pitchFamily="18" charset="0"/>
              </a:rPr>
            </a:br>
            <a:r>
              <a:rPr lang="ru-RU" sz="2400" b="1" cap="none" dirty="0">
                <a:solidFill>
                  <a:schemeClr val="bg1"/>
                </a:solidFill>
                <a:latin typeface="Times New Roman" panose="02020603050405020304" pitchFamily="18" charset="0"/>
                <a:cs typeface="Times New Roman" panose="02020603050405020304" pitchFamily="18" charset="0"/>
              </a:rPr>
              <a:t>4. КВОТЫ ПРИ ПРИЕМЕ НА ОБУЧЕНИЕ ПО ПРОГРАММАМ БАКАЛАВРИАТА  И ПРОГРАММАМ СПЕЦИАЛИТЕТА: ОСОБЫЕ КАТЕГОРИИ И ЦЕЛЕВОЕ ОБУЧЕНИЕ.</a:t>
            </a:r>
          </a:p>
        </p:txBody>
      </p:sp>
    </p:spTree>
    <p:extLst>
      <p:ext uri="{BB962C8B-B14F-4D97-AF65-F5344CB8AC3E}">
        <p14:creationId xmlns:p14="http://schemas.microsoft.com/office/powerpoint/2010/main" val="35356056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43" y="148300"/>
            <a:ext cx="1354795" cy="143060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Объект 5">
            <a:extLst>
              <a:ext uri="{FF2B5EF4-FFF2-40B4-BE49-F238E27FC236}">
                <a16:creationId xmlns:a16="http://schemas.microsoft.com/office/drawing/2014/main" id="{59F15BAF-5F41-4E2D-8FE5-A77FAF36B829}"/>
              </a:ext>
            </a:extLst>
          </p:cNvPr>
          <p:cNvGraphicFramePr>
            <a:graphicFrameLocks noGrp="1"/>
          </p:cNvGraphicFramePr>
          <p:nvPr>
            <p:ph idx="1"/>
            <p:extLst>
              <p:ext uri="{D42A27DB-BD31-4B8C-83A1-F6EECF244321}">
                <p14:modId xmlns:p14="http://schemas.microsoft.com/office/powerpoint/2010/main" val="2263977035"/>
              </p:ext>
            </p:extLst>
          </p:nvPr>
        </p:nvGraphicFramePr>
        <p:xfrm>
          <a:off x="1769165" y="148300"/>
          <a:ext cx="10137913" cy="636183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078436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265" y="29031"/>
            <a:ext cx="1354795" cy="143060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Объект 5">
            <a:extLst>
              <a:ext uri="{FF2B5EF4-FFF2-40B4-BE49-F238E27FC236}">
                <a16:creationId xmlns:a16="http://schemas.microsoft.com/office/drawing/2014/main" id="{7C2FE2C1-0991-4102-8F2E-E9CF24600725}"/>
              </a:ext>
            </a:extLst>
          </p:cNvPr>
          <p:cNvGraphicFramePr>
            <a:graphicFrameLocks noGrp="1"/>
          </p:cNvGraphicFramePr>
          <p:nvPr>
            <p:ph idx="1"/>
            <p:extLst>
              <p:ext uri="{D42A27DB-BD31-4B8C-83A1-F6EECF244321}">
                <p14:modId xmlns:p14="http://schemas.microsoft.com/office/powerpoint/2010/main" val="2813262318"/>
              </p:ext>
            </p:extLst>
          </p:nvPr>
        </p:nvGraphicFramePr>
        <p:xfrm>
          <a:off x="1560443" y="148301"/>
          <a:ext cx="10386392" cy="644134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197201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43" y="148300"/>
            <a:ext cx="1354795" cy="143060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Объект 5">
            <a:extLst>
              <a:ext uri="{FF2B5EF4-FFF2-40B4-BE49-F238E27FC236}">
                <a16:creationId xmlns:a16="http://schemas.microsoft.com/office/drawing/2014/main" id="{A7DA9A7E-94C9-44BE-A17E-5853F1CC8642}"/>
              </a:ext>
            </a:extLst>
          </p:cNvPr>
          <p:cNvGraphicFramePr>
            <a:graphicFrameLocks noGrp="1"/>
          </p:cNvGraphicFramePr>
          <p:nvPr>
            <p:ph idx="1"/>
            <p:extLst>
              <p:ext uri="{D42A27DB-BD31-4B8C-83A1-F6EECF244321}">
                <p14:modId xmlns:p14="http://schemas.microsoft.com/office/powerpoint/2010/main" val="2884106566"/>
              </p:ext>
            </p:extLst>
          </p:nvPr>
        </p:nvGraphicFramePr>
        <p:xfrm>
          <a:off x="1455939" y="148300"/>
          <a:ext cx="10634918" cy="636183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638233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43" y="148300"/>
            <a:ext cx="1354795" cy="143060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Объект 5">
            <a:extLst>
              <a:ext uri="{FF2B5EF4-FFF2-40B4-BE49-F238E27FC236}">
                <a16:creationId xmlns:a16="http://schemas.microsoft.com/office/drawing/2014/main" id="{E221271B-5BA8-4E4B-825B-B4AD8CD8517A}"/>
              </a:ext>
            </a:extLst>
          </p:cNvPr>
          <p:cNvGraphicFramePr>
            <a:graphicFrameLocks noGrp="1"/>
          </p:cNvGraphicFramePr>
          <p:nvPr>
            <p:ph idx="1"/>
            <p:extLst>
              <p:ext uri="{D42A27DB-BD31-4B8C-83A1-F6EECF244321}">
                <p14:modId xmlns:p14="http://schemas.microsoft.com/office/powerpoint/2010/main" val="64253683"/>
              </p:ext>
            </p:extLst>
          </p:nvPr>
        </p:nvGraphicFramePr>
        <p:xfrm>
          <a:off x="1610140" y="148300"/>
          <a:ext cx="10147853" cy="651091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212320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43" y="148300"/>
            <a:ext cx="1354795" cy="143060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Объект 5">
            <a:extLst>
              <a:ext uri="{FF2B5EF4-FFF2-40B4-BE49-F238E27FC236}">
                <a16:creationId xmlns:a16="http://schemas.microsoft.com/office/drawing/2014/main" id="{68B355FB-DC0E-42D8-AADB-9AB1756DF1B1}"/>
              </a:ext>
            </a:extLst>
          </p:cNvPr>
          <p:cNvGraphicFramePr>
            <a:graphicFrameLocks noGrp="1"/>
          </p:cNvGraphicFramePr>
          <p:nvPr>
            <p:ph idx="1"/>
            <p:extLst>
              <p:ext uri="{D42A27DB-BD31-4B8C-83A1-F6EECF244321}">
                <p14:modId xmlns:p14="http://schemas.microsoft.com/office/powerpoint/2010/main" val="1631999721"/>
              </p:ext>
            </p:extLst>
          </p:nvPr>
        </p:nvGraphicFramePr>
        <p:xfrm>
          <a:off x="1455939" y="148300"/>
          <a:ext cx="10634918" cy="662024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375493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43" y="148300"/>
            <a:ext cx="1354795" cy="143060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Объект 5">
            <a:extLst>
              <a:ext uri="{FF2B5EF4-FFF2-40B4-BE49-F238E27FC236}">
                <a16:creationId xmlns:a16="http://schemas.microsoft.com/office/drawing/2014/main" id="{78D1EFBC-5CE3-4E3E-8887-F5A31C2CE124}"/>
              </a:ext>
            </a:extLst>
          </p:cNvPr>
          <p:cNvGraphicFramePr>
            <a:graphicFrameLocks noGrp="1"/>
          </p:cNvGraphicFramePr>
          <p:nvPr>
            <p:ph idx="1"/>
            <p:extLst>
              <p:ext uri="{D42A27DB-BD31-4B8C-83A1-F6EECF244321}">
                <p14:modId xmlns:p14="http://schemas.microsoft.com/office/powerpoint/2010/main" val="3816010729"/>
              </p:ext>
            </p:extLst>
          </p:nvPr>
        </p:nvGraphicFramePr>
        <p:xfrm>
          <a:off x="1630017" y="238539"/>
          <a:ext cx="10296940" cy="638092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796520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43" y="148300"/>
            <a:ext cx="1354795" cy="143060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Объект 5">
            <a:extLst>
              <a:ext uri="{FF2B5EF4-FFF2-40B4-BE49-F238E27FC236}">
                <a16:creationId xmlns:a16="http://schemas.microsoft.com/office/drawing/2014/main" id="{290414D7-9FF2-46B0-B089-0E004E0B10BE}"/>
              </a:ext>
            </a:extLst>
          </p:cNvPr>
          <p:cNvGraphicFramePr>
            <a:graphicFrameLocks noGrp="1"/>
          </p:cNvGraphicFramePr>
          <p:nvPr>
            <p:ph idx="1"/>
            <p:extLst>
              <p:ext uri="{D42A27DB-BD31-4B8C-83A1-F6EECF244321}">
                <p14:modId xmlns:p14="http://schemas.microsoft.com/office/powerpoint/2010/main" val="312565532"/>
              </p:ext>
            </p:extLst>
          </p:nvPr>
        </p:nvGraphicFramePr>
        <p:xfrm>
          <a:off x="1639957" y="148300"/>
          <a:ext cx="10237303" cy="645128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374725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43" y="148300"/>
            <a:ext cx="1354795" cy="143060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Объект 5">
            <a:extLst>
              <a:ext uri="{FF2B5EF4-FFF2-40B4-BE49-F238E27FC236}">
                <a16:creationId xmlns:a16="http://schemas.microsoft.com/office/drawing/2014/main" id="{589DDBC9-221D-410F-BC1E-AA6E07089AD6}"/>
              </a:ext>
            </a:extLst>
          </p:cNvPr>
          <p:cNvGraphicFramePr>
            <a:graphicFrameLocks noGrp="1"/>
          </p:cNvGraphicFramePr>
          <p:nvPr>
            <p:ph idx="1"/>
            <p:extLst>
              <p:ext uri="{D42A27DB-BD31-4B8C-83A1-F6EECF244321}">
                <p14:modId xmlns:p14="http://schemas.microsoft.com/office/powerpoint/2010/main" val="1818233455"/>
              </p:ext>
            </p:extLst>
          </p:nvPr>
        </p:nvGraphicFramePr>
        <p:xfrm>
          <a:off x="1560443" y="148299"/>
          <a:ext cx="10530413" cy="654073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093128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F676B4-1EC2-4A8F-BBBE-99BC5D3602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43" y="148300"/>
            <a:ext cx="1354795" cy="143060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Объект 5">
            <a:extLst>
              <a:ext uri="{FF2B5EF4-FFF2-40B4-BE49-F238E27FC236}">
                <a16:creationId xmlns:a16="http://schemas.microsoft.com/office/drawing/2014/main" id="{36F276D7-5F87-43B8-A899-0B9823F7898B}"/>
              </a:ext>
            </a:extLst>
          </p:cNvPr>
          <p:cNvGraphicFramePr>
            <a:graphicFrameLocks noGrp="1"/>
          </p:cNvGraphicFramePr>
          <p:nvPr>
            <p:ph idx="1"/>
            <p:extLst>
              <p:ext uri="{D42A27DB-BD31-4B8C-83A1-F6EECF244321}">
                <p14:modId xmlns:p14="http://schemas.microsoft.com/office/powerpoint/2010/main" val="3251577828"/>
              </p:ext>
            </p:extLst>
          </p:nvPr>
        </p:nvGraphicFramePr>
        <p:xfrm>
          <a:off x="1828799" y="148299"/>
          <a:ext cx="10098157" cy="647116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062886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36BA91D-915C-49E9-BA6D-FB9B677ACAA3}"/>
              </a:ext>
            </a:extLst>
          </p:cNvPr>
          <p:cNvSpPr>
            <a:spLocks noGrp="1"/>
          </p:cNvSpPr>
          <p:nvPr>
            <p:ph type="title"/>
          </p:nvPr>
        </p:nvSpPr>
        <p:spPr>
          <a:xfrm>
            <a:off x="1480067" y="1441175"/>
            <a:ext cx="10339212" cy="4596210"/>
          </a:xfrm>
        </p:spPr>
        <p:txBody>
          <a:bodyPr rtlCol="0" anchor="t">
            <a:normAutofit fontScale="90000"/>
          </a:bodyPr>
          <a:lstStyle/>
          <a:p>
            <a:pPr algn="ctr"/>
            <a:r>
              <a:rPr lang="ru-RU" b="1" cap="none" dirty="0">
                <a:solidFill>
                  <a:schemeClr val="accent1">
                    <a:lumMod val="75000"/>
                  </a:schemeClr>
                </a:solidFill>
                <a:latin typeface="Times New Roman" panose="02020603050405020304" pitchFamily="18" charset="0"/>
                <a:cs typeface="Times New Roman" panose="02020603050405020304" pitchFamily="18" charset="0"/>
              </a:rPr>
              <a:t>О КРАТНОСТИ ИСПОЛЬЗОВАНИЯ ПРАВА НА ПРИЕМ БЕЗ ВСТУПИТЕЛЬНЫХ ИСПЫТАНИЙ ПОБЕДИТЕЛЯМИ И ПРИЗЕРАМИ ВСЕРОССИЙСКОЙ ОЛИМПИАДЫ ШКОЛЬНИКОВ ПРИ ПРИЕМЕ НА ОБУЧЕНИЕ ПО ПРОГРАММАМ БАКАЛАВРИАТА И ПРОГРАММАМ СПЕЦИАЛИТЕТА</a:t>
            </a:r>
            <a:br>
              <a:rPr lang="ru-RU" b="1" cap="none" dirty="0">
                <a:solidFill>
                  <a:schemeClr val="accent1">
                    <a:lumMod val="75000"/>
                  </a:schemeClr>
                </a:solidFill>
                <a:latin typeface="Times New Roman" panose="02020603050405020304" pitchFamily="18" charset="0"/>
                <a:cs typeface="Times New Roman" panose="02020603050405020304" pitchFamily="18" charset="0"/>
              </a:rPr>
            </a:br>
            <a:endParaRPr lang="ru-RU" b="1" cap="none" dirty="0">
              <a:solidFill>
                <a:schemeClr val="accent1">
                  <a:lumMod val="75000"/>
                </a:schemeClr>
              </a:solidFill>
              <a:latin typeface="Times New Roman" panose="02020603050405020304" pitchFamily="18" charset="0"/>
              <a:cs typeface="Times New Roman" panose="02020603050405020304" pitchFamily="18" charset="0"/>
            </a:endParaRPr>
          </a:p>
        </p:txBody>
      </p:sp>
      <p:pic>
        <p:nvPicPr>
          <p:cNvPr id="1028" name="Picture 4">
            <a:extLst>
              <a:ext uri="{FF2B5EF4-FFF2-40B4-BE49-F238E27FC236}">
                <a16:creationId xmlns:a16="http://schemas.microsoft.com/office/drawing/2014/main" id="{485BB2FB-DB62-424C-A9D8-35A0F0DDC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893" y="146295"/>
            <a:ext cx="1537738" cy="1623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6680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C0B6418-5B82-4164-A9C9-CF635D524C93}"/>
              </a:ext>
            </a:extLst>
          </p:cNvPr>
          <p:cNvSpPr>
            <a:spLocks noGrp="1"/>
          </p:cNvSpPr>
          <p:nvPr>
            <p:ph type="title"/>
          </p:nvPr>
        </p:nvSpPr>
        <p:spPr>
          <a:xfrm>
            <a:off x="1544399" y="1677880"/>
            <a:ext cx="9103202" cy="2610034"/>
          </a:xfrm>
        </p:spPr>
        <p:txBody>
          <a:bodyPr>
            <a:normAutofit/>
          </a:bodyPr>
          <a:lstStyle/>
          <a:p>
            <a:pPr algn="ctr"/>
            <a:r>
              <a:rPr lang="ru-RU" b="1" cap="none" dirty="0">
                <a:solidFill>
                  <a:schemeClr val="bg1"/>
                </a:solidFill>
                <a:latin typeface="Times New Roman" panose="02020603050405020304" pitchFamily="18" charset="0"/>
                <a:cs typeface="Times New Roman" panose="02020603050405020304" pitchFamily="18" charset="0"/>
              </a:rPr>
              <a:t>ОБЗОР НАИБОЛЕЕ ЗНАЧИМЫХ ИЗМЕНЕНИЙ НОРМАТИВНЫХ ПРАВОВЫХ АКТОВ ОБ ОБРАЗОВАНИИ ЗА МАЙ 2022Г.</a:t>
            </a:r>
            <a:endParaRPr lang="ru-RU" b="1" dirty="0"/>
          </a:p>
        </p:txBody>
      </p:sp>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893" y="146295"/>
            <a:ext cx="1537738" cy="1623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09402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029" y="62225"/>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184899" y="1717719"/>
            <a:ext cx="11831255" cy="2646878"/>
          </a:xfrm>
          <a:prstGeom prst="rect">
            <a:avLst/>
          </a:prstGeom>
        </p:spPr>
        <p:txBody>
          <a:bodyPr wrap="square">
            <a:spAutoFit/>
          </a:bodyPr>
          <a:lstStyle/>
          <a:p>
            <a:r>
              <a:rPr lang="ru-RU" sz="2400" dirty="0"/>
              <a:t>     </a:t>
            </a: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p:txBody>
      </p:sp>
      <p:sp>
        <p:nvSpPr>
          <p:cNvPr id="7" name="Прямоугольник 6"/>
          <p:cNvSpPr/>
          <p:nvPr/>
        </p:nvSpPr>
        <p:spPr>
          <a:xfrm>
            <a:off x="2133599" y="844062"/>
            <a:ext cx="9777045" cy="10093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200" dirty="0">
                <a:latin typeface="Times New Roman" panose="02020603050405020304" pitchFamily="18" charset="0"/>
                <a:cs typeface="Times New Roman" panose="02020603050405020304" pitchFamily="18" charset="0"/>
              </a:rPr>
              <a:t>пункт 1 части 1 статьи 71 Федерального закона от 29.12.2012 № 273-ФЗ «Об образовании в Российской Федерации» (далее – Закон об образовании) </a:t>
            </a:r>
          </a:p>
        </p:txBody>
      </p:sp>
      <p:sp>
        <p:nvSpPr>
          <p:cNvPr id="8" name="Прямоугольник 7"/>
          <p:cNvSpPr/>
          <p:nvPr/>
        </p:nvSpPr>
        <p:spPr>
          <a:xfrm>
            <a:off x="184900" y="2520462"/>
            <a:ext cx="11831254" cy="36927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200" dirty="0">
                <a:latin typeface="Times New Roman" panose="02020603050405020304" pitchFamily="18" charset="0"/>
                <a:cs typeface="Times New Roman" panose="02020603050405020304" pitchFamily="18" charset="0"/>
              </a:rPr>
              <a:t>При приеме на обучение по имеющим государственную аккредитацию и (или) за счет бюджетных ассигнований федерального бюджета, бюджетов субъектов РФ и местных бюджетов по не имеющим государственной аккредитации программам </a:t>
            </a:r>
            <a:r>
              <a:rPr lang="ru-RU" sz="3200" dirty="0" err="1">
                <a:latin typeface="Times New Roman" panose="02020603050405020304" pitchFamily="18" charset="0"/>
                <a:cs typeface="Times New Roman" panose="02020603050405020304" pitchFamily="18" charset="0"/>
              </a:rPr>
              <a:t>бакалавриата</a:t>
            </a:r>
            <a:r>
              <a:rPr lang="ru-RU" sz="3200" dirty="0">
                <a:latin typeface="Times New Roman" panose="02020603050405020304" pitchFamily="18" charset="0"/>
                <a:cs typeface="Times New Roman" panose="02020603050405020304" pitchFamily="18" charset="0"/>
              </a:rPr>
              <a:t> и программам </a:t>
            </a:r>
            <a:r>
              <a:rPr lang="ru-RU" sz="3200" dirty="0" err="1">
                <a:latin typeface="Times New Roman" panose="02020603050405020304" pitchFamily="18" charset="0"/>
                <a:cs typeface="Times New Roman" panose="02020603050405020304" pitchFamily="18" charset="0"/>
              </a:rPr>
              <a:t>специалитета</a:t>
            </a:r>
            <a:r>
              <a:rPr lang="ru-RU" sz="3200" dirty="0">
                <a:latin typeface="Times New Roman" panose="02020603050405020304" pitchFamily="18" charset="0"/>
                <a:cs typeface="Times New Roman" panose="02020603050405020304" pitchFamily="18" charset="0"/>
              </a:rPr>
              <a:t> гражданам может быть предоставлено особое право – прием без вступительных испытаний.</a:t>
            </a:r>
          </a:p>
        </p:txBody>
      </p:sp>
      <p:sp>
        <p:nvSpPr>
          <p:cNvPr id="5" name="Стрелка вниз 4"/>
          <p:cNvSpPr/>
          <p:nvPr/>
        </p:nvSpPr>
        <p:spPr>
          <a:xfrm>
            <a:off x="6413180" y="1853450"/>
            <a:ext cx="484632" cy="667012"/>
          </a:xfrm>
          <a:prstGeom prst="down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extLst>
      <p:ext uri="{BB962C8B-B14F-4D97-AF65-F5344CB8AC3E}">
        <p14:creationId xmlns:p14="http://schemas.microsoft.com/office/powerpoint/2010/main" val="12828231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899" y="154046"/>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184899" y="1717719"/>
            <a:ext cx="11831255" cy="2646878"/>
          </a:xfrm>
          <a:prstGeom prst="rect">
            <a:avLst/>
          </a:prstGeom>
        </p:spPr>
        <p:txBody>
          <a:bodyPr wrap="square">
            <a:spAutoFit/>
          </a:bodyPr>
          <a:lstStyle/>
          <a:p>
            <a:r>
              <a:rPr lang="ru-RU" sz="2400" dirty="0"/>
              <a:t>     </a:t>
            </a: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a:p>
            <a:pPr>
              <a:spcAft>
                <a:spcPts val="1200"/>
              </a:spcAft>
            </a:pPr>
            <a:endParaRPr lang="ru-RU" sz="2800" dirty="0">
              <a:solidFill>
                <a:schemeClr val="bg1"/>
              </a:solidFill>
            </a:endParaRPr>
          </a:p>
        </p:txBody>
      </p:sp>
      <p:sp>
        <p:nvSpPr>
          <p:cNvPr id="7" name="Прямоугольник 6"/>
          <p:cNvSpPr/>
          <p:nvPr/>
        </p:nvSpPr>
        <p:spPr>
          <a:xfrm>
            <a:off x="1817077" y="844062"/>
            <a:ext cx="10093567" cy="10093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latin typeface="Times New Roman" panose="02020603050405020304" pitchFamily="18" charset="0"/>
                <a:cs typeface="Times New Roman" panose="02020603050405020304" pitchFamily="18" charset="0"/>
              </a:rPr>
              <a:t>пункт 1 части 4 статьи 71 Закона об образовании</a:t>
            </a:r>
          </a:p>
        </p:txBody>
      </p:sp>
      <p:sp>
        <p:nvSpPr>
          <p:cNvPr id="8" name="Прямоугольник 7"/>
          <p:cNvSpPr/>
          <p:nvPr/>
        </p:nvSpPr>
        <p:spPr>
          <a:xfrm>
            <a:off x="351692" y="2520462"/>
            <a:ext cx="11558953" cy="41030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3000" dirty="0">
                <a:latin typeface="Times New Roman" panose="02020603050405020304" pitchFamily="18" charset="0"/>
                <a:cs typeface="Times New Roman" panose="02020603050405020304" pitchFamily="18" charset="0"/>
              </a:rPr>
              <a:t>Право на прием без вступительных испытаний имеют, в том числе, победители и призеры заключительного этапа всероссийской олимпиады школьников по специальностям и (или) направлениям подготовки, соответствующим профилю всероссийской олимпиады школьников в течение четырех лет, следующих за годом проведения олимпиады. Соответствие профиля всероссийской олимпиады школьников специальностям и (или) направлениям подготовки определяется образовательной организацией</a:t>
            </a:r>
          </a:p>
        </p:txBody>
      </p:sp>
      <p:sp>
        <p:nvSpPr>
          <p:cNvPr id="5" name="Стрелка вниз 4"/>
          <p:cNvSpPr/>
          <p:nvPr/>
        </p:nvSpPr>
        <p:spPr>
          <a:xfrm>
            <a:off x="5888852" y="1853450"/>
            <a:ext cx="484632" cy="667012"/>
          </a:xfrm>
          <a:prstGeom prst="down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extLst>
      <p:ext uri="{BB962C8B-B14F-4D97-AF65-F5344CB8AC3E}">
        <p14:creationId xmlns:p14="http://schemas.microsoft.com/office/powerpoint/2010/main" val="517933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296140" y="1606859"/>
            <a:ext cx="9200857" cy="3233444"/>
          </a:xfrm>
        </p:spPr>
        <p:txBody>
          <a:bodyPr anchor="t">
            <a:normAutofit/>
          </a:bodyPr>
          <a:lstStyle/>
          <a:p>
            <a:r>
              <a:rPr lang="ru-RU" dirty="0"/>
              <a:t> </a:t>
            </a:r>
            <a:br>
              <a:rPr lang="ru-RU" dirty="0"/>
            </a:br>
            <a:endParaRPr lang="ru-RU" dirty="0"/>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899" y="154046"/>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7" name="Прямоугольник 6"/>
          <p:cNvSpPr/>
          <p:nvPr/>
        </p:nvSpPr>
        <p:spPr>
          <a:xfrm>
            <a:off x="2239108" y="679938"/>
            <a:ext cx="9331569" cy="7834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latin typeface="Times New Roman" panose="02020603050405020304" pitchFamily="18" charset="0"/>
                <a:cs typeface="Times New Roman" panose="02020603050405020304" pitchFamily="18" charset="0"/>
              </a:rPr>
              <a:t>части 3 статьи 71 Закона об образовании </a:t>
            </a:r>
          </a:p>
        </p:txBody>
      </p:sp>
      <p:sp>
        <p:nvSpPr>
          <p:cNvPr id="8" name="Прямоугольник 7"/>
          <p:cNvSpPr/>
          <p:nvPr/>
        </p:nvSpPr>
        <p:spPr>
          <a:xfrm>
            <a:off x="184899" y="2133600"/>
            <a:ext cx="11878147" cy="45251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800" dirty="0">
                <a:latin typeface="Times New Roman" panose="02020603050405020304" pitchFamily="18" charset="0"/>
                <a:cs typeface="Times New Roman" panose="02020603050405020304" pitchFamily="18" charset="0"/>
              </a:rPr>
              <a:t>При приеме на обучение по программам </a:t>
            </a:r>
            <a:r>
              <a:rPr lang="ru-RU" sz="2800" dirty="0" err="1">
                <a:latin typeface="Times New Roman" panose="02020603050405020304" pitchFamily="18" charset="0"/>
                <a:cs typeface="Times New Roman" panose="02020603050405020304" pitchFamily="18" charset="0"/>
              </a:rPr>
              <a:t>бакалавриата</a:t>
            </a:r>
            <a:r>
              <a:rPr lang="ru-RU" sz="2800" dirty="0">
                <a:latin typeface="Times New Roman" panose="02020603050405020304" pitchFamily="18" charset="0"/>
                <a:cs typeface="Times New Roman" panose="02020603050405020304" pitchFamily="18" charset="0"/>
              </a:rPr>
              <a:t> и программам </a:t>
            </a:r>
            <a:r>
              <a:rPr lang="ru-RU" sz="2800" dirty="0" err="1">
                <a:latin typeface="Times New Roman" panose="02020603050405020304" pitchFamily="18" charset="0"/>
                <a:cs typeface="Times New Roman" panose="02020603050405020304" pitchFamily="18" charset="0"/>
              </a:rPr>
              <a:t>специалитета</a:t>
            </a:r>
            <a:r>
              <a:rPr lang="ru-RU" sz="2800" dirty="0">
                <a:latin typeface="Times New Roman" panose="02020603050405020304" pitchFamily="18" charset="0"/>
                <a:cs typeface="Times New Roman" panose="02020603050405020304" pitchFamily="18" charset="0"/>
              </a:rPr>
              <a:t> за счет бюджетных ассигнований федерального бюджета, бюджетов субъектов РФ и местных бюджетов граждане могут воспользоваться правом на прием без вступительных испытаний, подав по своему выбору заявление о приеме в одну образовательную организацию высшего образования на одну образовательную программу высшего образования. Правом на прием на подготовительные отделения федеральных государственных образовательных организаций высшего образования гражданин вправе воспользоваться </a:t>
            </a:r>
            <a:r>
              <a:rPr lang="ru-RU" sz="2800" b="1" dirty="0">
                <a:latin typeface="Times New Roman" panose="02020603050405020304" pitchFamily="18" charset="0"/>
                <a:cs typeface="Times New Roman" panose="02020603050405020304" pitchFamily="18" charset="0"/>
              </a:rPr>
              <a:t>однократно</a:t>
            </a:r>
            <a:r>
              <a:rPr lang="ru-RU" sz="2800" dirty="0">
                <a:latin typeface="Times New Roman" panose="02020603050405020304" pitchFamily="18" charset="0"/>
                <a:cs typeface="Times New Roman" panose="02020603050405020304" pitchFamily="18" charset="0"/>
              </a:rPr>
              <a:t>.</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3088" y="1470015"/>
            <a:ext cx="542925" cy="66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37786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1063488" y="1292087"/>
            <a:ext cx="10227366" cy="4422947"/>
          </a:xfrm>
        </p:spPr>
        <p:txBody>
          <a:bodyPr anchor="t">
            <a:normAutofit/>
          </a:bodyPr>
          <a:lstStyle/>
          <a:p>
            <a:pPr indent="714375" algn="just"/>
            <a:r>
              <a:rPr lang="ru-RU" sz="4000" b="1" cap="none" dirty="0">
                <a:solidFill>
                  <a:schemeClr val="bg1"/>
                </a:solidFill>
                <a:latin typeface="Times New Roman" panose="02020603050405020304" pitchFamily="18" charset="0"/>
                <a:cs typeface="Times New Roman" panose="02020603050405020304" pitchFamily="18" charset="0"/>
              </a:rPr>
              <a:t>Следовательно, Законом об образовании не установлено, что при приеме на обучение по программам </a:t>
            </a:r>
            <a:r>
              <a:rPr lang="ru-RU" sz="4000" b="1" cap="none" dirty="0" err="1">
                <a:solidFill>
                  <a:schemeClr val="bg1"/>
                </a:solidFill>
                <a:latin typeface="Times New Roman" panose="02020603050405020304" pitchFamily="18" charset="0"/>
                <a:cs typeface="Times New Roman" panose="02020603050405020304" pitchFamily="18" charset="0"/>
              </a:rPr>
              <a:t>бакалавриата</a:t>
            </a:r>
            <a:r>
              <a:rPr lang="ru-RU" sz="4000" b="1" cap="none" dirty="0">
                <a:solidFill>
                  <a:schemeClr val="bg1"/>
                </a:solidFill>
                <a:latin typeface="Times New Roman" panose="02020603050405020304" pitchFamily="18" charset="0"/>
                <a:cs typeface="Times New Roman" panose="02020603050405020304" pitchFamily="18" charset="0"/>
              </a:rPr>
              <a:t> и программам </a:t>
            </a:r>
            <a:r>
              <a:rPr lang="ru-RU" sz="4000" b="1" cap="none" dirty="0" err="1">
                <a:solidFill>
                  <a:schemeClr val="bg1"/>
                </a:solidFill>
                <a:latin typeface="Times New Roman" panose="02020603050405020304" pitchFamily="18" charset="0"/>
                <a:cs typeface="Times New Roman" panose="02020603050405020304" pitchFamily="18" charset="0"/>
              </a:rPr>
              <a:t>специалитета</a:t>
            </a:r>
            <a:r>
              <a:rPr lang="ru-RU" sz="4000" b="1" cap="none" dirty="0">
                <a:solidFill>
                  <a:schemeClr val="bg1"/>
                </a:solidFill>
                <a:latin typeface="Times New Roman" panose="02020603050405020304" pitchFamily="18" charset="0"/>
                <a:cs typeface="Times New Roman" panose="02020603050405020304" pitchFamily="18" charset="0"/>
              </a:rPr>
              <a:t> граждане вправе воспользоваться правом на прием без вступительных испытаний однократно.</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899" y="154046"/>
            <a:ext cx="1504950" cy="1563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8456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a:extLst>
              <a:ext uri="{FF2B5EF4-FFF2-40B4-BE49-F238E27FC236}">
                <a16:creationId xmlns:a16="http://schemas.microsoft.com/office/drawing/2014/main" id="{38769FA0-AB45-4E1E-8719-6AE3CD14EA7A}"/>
              </a:ext>
            </a:extLst>
          </p:cNvPr>
          <p:cNvSpPr>
            <a:spLocks noGrp="1"/>
          </p:cNvSpPr>
          <p:nvPr>
            <p:ph type="title"/>
          </p:nvPr>
        </p:nvSpPr>
        <p:spPr>
          <a:xfrm>
            <a:off x="864705" y="1202635"/>
            <a:ext cx="10853530" cy="6211957"/>
          </a:xfrm>
        </p:spPr>
        <p:txBody>
          <a:bodyPr anchor="t">
            <a:noAutofit/>
          </a:bodyPr>
          <a:lstStyle/>
          <a:p>
            <a:pPr indent="714375" algn="just"/>
            <a:r>
              <a:rPr lang="ru-RU" sz="2700" b="1" cap="none" dirty="0">
                <a:solidFill>
                  <a:schemeClr val="accent1"/>
                </a:solidFill>
              </a:rPr>
              <a:t>         </a:t>
            </a:r>
            <a:r>
              <a:rPr lang="ru-RU" sz="2800" b="1" cap="none" dirty="0">
                <a:solidFill>
                  <a:schemeClr val="accent1"/>
                </a:solidFill>
                <a:latin typeface="Times New Roman" panose="02020603050405020304" pitchFamily="18" charset="0"/>
                <a:cs typeface="Times New Roman" panose="02020603050405020304" pitchFamily="18" charset="0"/>
              </a:rPr>
              <a:t>Таким образом, в рассматриваемом случае                                         победители и призеры заключительного этапа всероссийской олимпиады школьников при приеме на обучение по программам бакалавриата и программам специалитета вправе воспользоваться правом на прием без вступительных испытаний многократно с учетом ограничений, установленных частью 3, пунктом 1 части 4 статьи 71 Закона об образовании.</a:t>
            </a:r>
          </a:p>
        </p:txBody>
      </p:sp>
      <p:pic>
        <p:nvPicPr>
          <p:cNvPr id="4" name="Picture 4">
            <a:extLst>
              <a:ext uri="{FF2B5EF4-FFF2-40B4-BE49-F238E27FC236}">
                <a16:creationId xmlns:a16="http://schemas.microsoft.com/office/drawing/2014/main" id="{5C684649-6311-4324-993D-5271D0763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899" y="154046"/>
            <a:ext cx="1504950" cy="1563673"/>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184899" y="4452730"/>
            <a:ext cx="11842977" cy="22880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2400" dirty="0">
                <a:latin typeface="Times New Roman" panose="02020603050405020304" pitchFamily="18" charset="0"/>
                <a:cs typeface="Times New Roman" panose="02020603050405020304" pitchFamily="18" charset="0"/>
              </a:rPr>
              <a:t>пункт 1 части 4 статьи 71 Закона об образовании: </a:t>
            </a:r>
          </a:p>
          <a:p>
            <a:pPr algn="ctr"/>
            <a:r>
              <a:rPr lang="ru-RU" sz="2400" dirty="0">
                <a:latin typeface="Times New Roman" panose="02020603050405020304" pitchFamily="18" charset="0"/>
                <a:cs typeface="Times New Roman" panose="02020603050405020304" pitchFamily="18" charset="0"/>
              </a:rPr>
              <a:t>Право на прием без вступительных испытаний в соответствии с частью 1 настоящей статьи имеют победители и призеры заключительного этапа всероссийской олимпиады школьников по специальностям и (или) направлениям подготовки, соответствующим профилю всероссийской олимпиады школьников, в течение четырех лет, следующих за годом проведения олимпиады. </a:t>
            </a:r>
          </a:p>
        </p:txBody>
      </p:sp>
    </p:spTree>
    <p:extLst>
      <p:ext uri="{BB962C8B-B14F-4D97-AF65-F5344CB8AC3E}">
        <p14:creationId xmlns:p14="http://schemas.microsoft.com/office/powerpoint/2010/main" val="8969270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939B4C1-29F4-4531-8434-270ADF082497}"/>
              </a:ext>
            </a:extLst>
          </p:cNvPr>
          <p:cNvSpPr>
            <a:spLocks noGrp="1"/>
          </p:cNvSpPr>
          <p:nvPr>
            <p:ph type="title"/>
          </p:nvPr>
        </p:nvSpPr>
        <p:spPr>
          <a:xfrm>
            <a:off x="1479550" y="1770063"/>
            <a:ext cx="10339388" cy="2719387"/>
          </a:xfrm>
        </p:spPr>
        <p:txBody>
          <a:bodyPr rtlCol="0" anchor="t">
            <a:noAutofit/>
          </a:bodyPr>
          <a:lstStyle/>
          <a:p>
            <a:pPr algn="ctr">
              <a:defRPr/>
            </a:pPr>
            <a:r>
              <a:rPr lang="ru-RU" b="1" dirty="0">
                <a:solidFill>
                  <a:schemeClr val="accent1">
                    <a:lumMod val="50000"/>
                  </a:schemeClr>
                </a:solidFill>
                <a:latin typeface="Times New Roman" panose="02020603050405020304" pitchFamily="18" charset="0"/>
                <a:cs typeface="Times New Roman" panose="02020603050405020304" pitchFamily="18" charset="0"/>
              </a:rPr>
              <a:t>Квоты при приеме на обучение по программам бакалавриата и программам специалитета: </a:t>
            </a:r>
            <a:br>
              <a:rPr lang="ru-RU" b="1" dirty="0">
                <a:solidFill>
                  <a:schemeClr val="accent1">
                    <a:lumMod val="50000"/>
                  </a:schemeClr>
                </a:solidFill>
                <a:latin typeface="Times New Roman" panose="02020603050405020304" pitchFamily="18" charset="0"/>
                <a:cs typeface="Times New Roman" panose="02020603050405020304" pitchFamily="18" charset="0"/>
              </a:rPr>
            </a:br>
            <a:r>
              <a:rPr lang="ru-RU" b="1" dirty="0">
                <a:solidFill>
                  <a:schemeClr val="accent1">
                    <a:lumMod val="50000"/>
                  </a:schemeClr>
                </a:solidFill>
                <a:latin typeface="Times New Roman" panose="02020603050405020304" pitchFamily="18" charset="0"/>
                <a:cs typeface="Times New Roman" panose="02020603050405020304" pitchFamily="18" charset="0"/>
              </a:rPr>
              <a:t>особые категории </a:t>
            </a:r>
            <a:br>
              <a:rPr lang="ru-RU" b="1" dirty="0">
                <a:solidFill>
                  <a:schemeClr val="accent1">
                    <a:lumMod val="50000"/>
                  </a:schemeClr>
                </a:solidFill>
                <a:latin typeface="Times New Roman" panose="02020603050405020304" pitchFamily="18" charset="0"/>
                <a:cs typeface="Times New Roman" panose="02020603050405020304" pitchFamily="18" charset="0"/>
              </a:rPr>
            </a:br>
            <a:r>
              <a:rPr lang="ru-RU" b="1" dirty="0">
                <a:solidFill>
                  <a:schemeClr val="accent1">
                    <a:lumMod val="50000"/>
                  </a:schemeClr>
                </a:solidFill>
                <a:latin typeface="Times New Roman" panose="02020603050405020304" pitchFamily="18" charset="0"/>
                <a:cs typeface="Times New Roman" panose="02020603050405020304" pitchFamily="18" charset="0"/>
              </a:rPr>
              <a:t>и целевое обучение</a:t>
            </a:r>
            <a:endParaRPr lang="ru-RU" dirty="0">
              <a:solidFill>
                <a:schemeClr val="accent1">
                  <a:lumMod val="50000"/>
                </a:schemeClr>
              </a:solidFill>
              <a:latin typeface="Times New Roman" panose="02020603050405020304" pitchFamily="18" charset="0"/>
              <a:cs typeface="Times New Roman" panose="02020603050405020304" pitchFamily="18" charset="0"/>
            </a:endParaRPr>
          </a:p>
        </p:txBody>
      </p:sp>
      <p:pic>
        <p:nvPicPr>
          <p:cNvPr id="3075" name="Picture 4">
            <a:extLst>
              <a:ext uri="{FF2B5EF4-FFF2-40B4-BE49-F238E27FC236}">
                <a16:creationId xmlns:a16="http://schemas.microsoft.com/office/drawing/2014/main" id="{36549C6F-D9E6-4C2A-9857-4EB85EF638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 y="146050"/>
            <a:ext cx="1538288" cy="162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Прямоугольник 2">
            <a:extLst>
              <a:ext uri="{FF2B5EF4-FFF2-40B4-BE49-F238E27FC236}">
                <a16:creationId xmlns:a16="http://schemas.microsoft.com/office/drawing/2014/main" id="{2A4CADCD-D98E-499A-9A80-09E985927685}"/>
              </a:ext>
            </a:extLst>
          </p:cNvPr>
          <p:cNvSpPr>
            <a:spLocks noChangeArrowheads="1"/>
          </p:cNvSpPr>
          <p:nvPr/>
        </p:nvSpPr>
        <p:spPr bwMode="auto">
          <a:xfrm>
            <a:off x="9952038" y="5743575"/>
            <a:ext cx="1636712"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a:lnSpc>
                <a:spcPct val="100000"/>
              </a:lnSpc>
              <a:spcBef>
                <a:spcPct val="0"/>
              </a:spcBef>
              <a:buFontTx/>
              <a:buNone/>
            </a:pPr>
            <a:r>
              <a:rPr lang="ru-RU" altLang="ru-RU" sz="1800">
                <a:latin typeface="Times New Roman" panose="02020603050405020304" pitchFamily="18" charset="0"/>
                <a:cs typeface="Times New Roman" panose="02020603050405020304" pitchFamily="18" charset="0"/>
              </a:rPr>
              <a:t>Черкасова Т.В.</a:t>
            </a:r>
          </a:p>
          <a:p>
            <a:pPr algn="r">
              <a:lnSpc>
                <a:spcPct val="100000"/>
              </a:lnSpc>
              <a:spcBef>
                <a:spcPct val="0"/>
              </a:spcBef>
              <a:buFontTx/>
              <a:buNone/>
            </a:pPr>
            <a:r>
              <a:rPr lang="ru-RU" altLang="ru-RU" sz="1800">
                <a:latin typeface="Times New Roman" panose="02020603050405020304" pitchFamily="18" charset="0"/>
                <a:cs typeface="Times New Roman" panose="02020603050405020304" pitchFamily="18" charset="0"/>
              </a:rPr>
              <a:t>эксперт, к.с.н.</a:t>
            </a:r>
            <a:endParaRPr lang="ru-RU" altLang="ru-RU" sz="18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4">
            <a:extLst>
              <a:ext uri="{FF2B5EF4-FFF2-40B4-BE49-F238E27FC236}">
                <a16:creationId xmlns:a16="http://schemas.microsoft.com/office/drawing/2014/main" id="{91E97D3D-1D37-48E0-BF4C-33AC98B6D0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 y="146050"/>
            <a:ext cx="1538288" cy="162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Прямоугольник 3">
            <a:extLst>
              <a:ext uri="{FF2B5EF4-FFF2-40B4-BE49-F238E27FC236}">
                <a16:creationId xmlns:a16="http://schemas.microsoft.com/office/drawing/2014/main" id="{3895C28E-F8C6-4350-A4DD-6744D43D5A59}"/>
              </a:ext>
            </a:extLst>
          </p:cNvPr>
          <p:cNvSpPr>
            <a:spLocks noChangeArrowheads="1"/>
          </p:cNvSpPr>
          <p:nvPr/>
        </p:nvSpPr>
        <p:spPr bwMode="auto">
          <a:xfrm>
            <a:off x="247650" y="1770063"/>
            <a:ext cx="11696700" cy="483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4445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ru-RU" altLang="ru-RU" dirty="0">
                <a:solidFill>
                  <a:schemeClr val="bg1"/>
                </a:solidFill>
                <a:latin typeface="Times New Roman" panose="02020603050405020304" pitchFamily="18" charset="0"/>
                <a:cs typeface="Times New Roman" panose="02020603050405020304" pitchFamily="18" charset="0"/>
              </a:rPr>
              <a:t>Квоты при приеме в образовательные организации определены в Федеральном законе от 29 декабря 2012 г. №273-ФЗ «Об образовании в РФ» (далее – Закон об образовании). </a:t>
            </a:r>
          </a:p>
          <a:p>
            <a:pPr algn="just">
              <a:lnSpc>
                <a:spcPct val="100000"/>
              </a:lnSpc>
              <a:spcBef>
                <a:spcPct val="0"/>
              </a:spcBef>
              <a:buFontTx/>
              <a:buNone/>
            </a:pPr>
            <a:endParaRPr lang="ru-RU" altLang="ru-RU" dirty="0">
              <a:solidFill>
                <a:schemeClr val="bg1"/>
              </a:solidFill>
              <a:latin typeface="Times New Roman" panose="02020603050405020304" pitchFamily="18" charset="0"/>
              <a:cs typeface="Times New Roman" panose="02020603050405020304" pitchFamily="18" charset="0"/>
            </a:endParaRPr>
          </a:p>
          <a:p>
            <a:pPr algn="just">
              <a:lnSpc>
                <a:spcPct val="100000"/>
              </a:lnSpc>
              <a:spcBef>
                <a:spcPct val="0"/>
              </a:spcBef>
              <a:buFontTx/>
              <a:buNone/>
            </a:pPr>
            <a:r>
              <a:rPr lang="ru-RU" altLang="ru-RU" dirty="0">
                <a:solidFill>
                  <a:schemeClr val="bg1"/>
                </a:solidFill>
                <a:latin typeface="Times New Roman" panose="02020603050405020304" pitchFamily="18" charset="0"/>
                <a:cs typeface="Times New Roman" panose="02020603050405020304" pitchFamily="18" charset="0"/>
              </a:rPr>
              <a:t>Квота при приеме в образовательные организации представляет собой определенную долю бюджетных мест, предоставляемых соответствующим категориям абитуриентов.</a:t>
            </a:r>
          </a:p>
          <a:p>
            <a:pPr algn="just">
              <a:lnSpc>
                <a:spcPct val="100000"/>
              </a:lnSpc>
              <a:spcBef>
                <a:spcPct val="0"/>
              </a:spcBef>
              <a:buFontTx/>
              <a:buNone/>
            </a:pPr>
            <a:endParaRPr lang="ru-RU" altLang="ru-RU" dirty="0">
              <a:solidFill>
                <a:schemeClr val="bg1"/>
              </a:solidFill>
              <a:latin typeface="Times New Roman" panose="02020603050405020304" pitchFamily="18" charset="0"/>
              <a:cs typeface="Times New Roman" panose="02020603050405020304" pitchFamily="18" charset="0"/>
            </a:endParaRPr>
          </a:p>
          <a:p>
            <a:pPr algn="just">
              <a:lnSpc>
                <a:spcPct val="100000"/>
              </a:lnSpc>
              <a:spcBef>
                <a:spcPct val="0"/>
              </a:spcBef>
              <a:buFontTx/>
              <a:buNone/>
            </a:pPr>
            <a:r>
              <a:rPr lang="ru-RU" altLang="ru-RU" dirty="0">
                <a:solidFill>
                  <a:schemeClr val="bg1"/>
                </a:solidFill>
                <a:latin typeface="Times New Roman" panose="02020603050405020304" pitchFamily="18" charset="0"/>
                <a:cs typeface="Times New Roman" panose="02020603050405020304" pitchFamily="18" charset="0"/>
              </a:rPr>
              <a:t>Квоты предоставляются двум группам абитуриентов:</a:t>
            </a:r>
          </a:p>
          <a:p>
            <a:pPr algn="just">
              <a:lnSpc>
                <a:spcPct val="100000"/>
              </a:lnSpc>
              <a:spcBef>
                <a:spcPct val="0"/>
              </a:spcBef>
              <a:buFontTx/>
              <a:buNone/>
            </a:pPr>
            <a:r>
              <a:rPr lang="ru-RU" altLang="ru-RU" dirty="0">
                <a:solidFill>
                  <a:schemeClr val="bg1"/>
                </a:solidFill>
                <a:latin typeface="Times New Roman" panose="02020603050405020304" pitchFamily="18" charset="0"/>
                <a:cs typeface="Times New Roman" panose="02020603050405020304" pitchFamily="18" charset="0"/>
              </a:rPr>
              <a:t>1) имеющие особый статус,</a:t>
            </a:r>
          </a:p>
          <a:p>
            <a:pPr algn="just">
              <a:lnSpc>
                <a:spcPct val="100000"/>
              </a:lnSpc>
              <a:spcBef>
                <a:spcPct val="0"/>
              </a:spcBef>
              <a:buFontTx/>
              <a:buNone/>
            </a:pPr>
            <a:r>
              <a:rPr lang="ru-RU" altLang="ru-RU" dirty="0">
                <a:solidFill>
                  <a:schemeClr val="bg1"/>
                </a:solidFill>
                <a:latin typeface="Times New Roman" panose="02020603050405020304" pitchFamily="18" charset="0"/>
                <a:cs typeface="Times New Roman" panose="02020603050405020304" pitchFamily="18" charset="0"/>
              </a:rPr>
              <a:t>2) имеющие договор о целевом обучении.</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Заголовок 1">
            <a:extLst>
              <a:ext uri="{FF2B5EF4-FFF2-40B4-BE49-F238E27FC236}">
                <a16:creationId xmlns:a16="http://schemas.microsoft.com/office/drawing/2014/main" id="{BF2B679C-D514-4B8C-A9BE-09FF8504BC6A}"/>
              </a:ext>
            </a:extLst>
          </p:cNvPr>
          <p:cNvSpPr>
            <a:spLocks noGrp="1"/>
          </p:cNvSpPr>
          <p:nvPr>
            <p:ph type="title"/>
          </p:nvPr>
        </p:nvSpPr>
        <p:spPr>
          <a:xfrm>
            <a:off x="2006353" y="144463"/>
            <a:ext cx="9614518" cy="1133921"/>
          </a:xfrm>
        </p:spPr>
        <p:txBody>
          <a:bodyPr>
            <a:normAutofit/>
          </a:bodyPr>
          <a:lstStyle/>
          <a:p>
            <a:pPr algn="ctr" eaLnBrk="1" hangingPunct="1"/>
            <a:r>
              <a:rPr lang="ru-RU" altLang="ru-RU" b="1" dirty="0">
                <a:solidFill>
                  <a:schemeClr val="bg1"/>
                </a:solidFill>
                <a:latin typeface="Times New Roman" panose="02020603050405020304" pitchFamily="18" charset="0"/>
                <a:cs typeface="Times New Roman" panose="02020603050405020304" pitchFamily="18" charset="0"/>
              </a:rPr>
              <a:t> </a:t>
            </a:r>
            <a:r>
              <a:rPr lang="ru-RU" altLang="ru-RU" sz="2800" b="1" dirty="0">
                <a:solidFill>
                  <a:schemeClr val="bg1"/>
                </a:solidFill>
                <a:latin typeface="Times New Roman" panose="02020603050405020304" pitchFamily="18" charset="0"/>
                <a:cs typeface="Times New Roman" panose="02020603050405020304" pitchFamily="18" charset="0"/>
              </a:rPr>
              <a:t>1. Квоты для особых категорий граждан.</a:t>
            </a:r>
            <a:br>
              <a:rPr lang="ru-RU" altLang="ru-RU" sz="2800" b="1" dirty="0">
                <a:solidFill>
                  <a:schemeClr val="bg1"/>
                </a:solidFill>
                <a:latin typeface="Times New Roman" panose="02020603050405020304" pitchFamily="18" charset="0"/>
                <a:cs typeface="Times New Roman" panose="02020603050405020304" pitchFamily="18" charset="0"/>
              </a:rPr>
            </a:br>
            <a:r>
              <a:rPr lang="ru-RU" altLang="ru-RU" sz="2800" b="1" dirty="0">
                <a:solidFill>
                  <a:schemeClr val="bg1"/>
                </a:solidFill>
                <a:latin typeface="Times New Roman" panose="02020603050405020304" pitchFamily="18" charset="0"/>
                <a:cs typeface="Times New Roman" panose="02020603050405020304" pitchFamily="18" charset="0"/>
              </a:rPr>
              <a:t>Перечень особых категорий</a:t>
            </a:r>
            <a:endParaRPr lang="ru-RU" altLang="ru-RU" sz="2800" dirty="0">
              <a:solidFill>
                <a:schemeClr val="bg1"/>
              </a:solidFill>
              <a:latin typeface="Times New Roman" panose="02020603050405020304" pitchFamily="18" charset="0"/>
              <a:cs typeface="Times New Roman" panose="02020603050405020304" pitchFamily="18" charset="0"/>
            </a:endParaRPr>
          </a:p>
        </p:txBody>
      </p:sp>
      <p:pic>
        <p:nvPicPr>
          <p:cNvPr id="6147" name="Picture 4">
            <a:extLst>
              <a:ext uri="{FF2B5EF4-FFF2-40B4-BE49-F238E27FC236}">
                <a16:creationId xmlns:a16="http://schemas.microsoft.com/office/drawing/2014/main" id="{5890B397-12B1-4BA2-81B2-D9BA1C6DA5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35106" cy="1303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8" name="Прямоугольник 3">
            <a:extLst>
              <a:ext uri="{FF2B5EF4-FFF2-40B4-BE49-F238E27FC236}">
                <a16:creationId xmlns:a16="http://schemas.microsoft.com/office/drawing/2014/main" id="{01CA2298-5A87-4B34-9CC7-CEA17C85FC9E}"/>
              </a:ext>
            </a:extLst>
          </p:cNvPr>
          <p:cNvSpPr>
            <a:spLocks noChangeArrowheads="1"/>
          </p:cNvSpPr>
          <p:nvPr/>
        </p:nvSpPr>
        <p:spPr bwMode="auto">
          <a:xfrm>
            <a:off x="488272" y="1564243"/>
            <a:ext cx="11523215" cy="4862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r>
              <a:rPr lang="ru-RU" altLang="ru-RU" sz="2400" dirty="0">
                <a:solidFill>
                  <a:schemeClr val="bg1"/>
                </a:solidFill>
                <a:latin typeface="Times New Roman" panose="02020603050405020304" pitchFamily="18" charset="0"/>
                <a:cs typeface="Times New Roman" panose="02020603050405020304" pitchFamily="18" charset="0"/>
              </a:rPr>
              <a:t>           </a:t>
            </a:r>
            <a:r>
              <a:rPr lang="ru-RU" altLang="ru-RU" sz="2200" dirty="0">
                <a:solidFill>
                  <a:schemeClr val="bg1"/>
                </a:solidFill>
                <a:latin typeface="Times New Roman" panose="02020603050405020304" pitchFamily="18" charset="0"/>
                <a:cs typeface="Times New Roman" panose="02020603050405020304" pitchFamily="18" charset="0"/>
              </a:rPr>
              <a:t>В соответствии со статьей 71 Закона об образовании при приеме на обучение по программам бакалавриата и программам специалитета осуществляется прием в пределах установленной квоты при условии успешного прохождения вступительных испытаний следующим категориям абитуриентов:</a:t>
            </a:r>
          </a:p>
          <a:p>
            <a:r>
              <a:rPr lang="ru-RU" altLang="ru-RU" sz="2200" dirty="0">
                <a:solidFill>
                  <a:schemeClr val="bg1"/>
                </a:solidFill>
                <a:latin typeface="Times New Roman" panose="02020603050405020304" pitchFamily="18" charset="0"/>
                <a:cs typeface="Times New Roman" panose="02020603050405020304" pitchFamily="18" charset="0"/>
              </a:rPr>
              <a:t>1) дети-сироты (до 18 лет),</a:t>
            </a:r>
          </a:p>
          <a:p>
            <a:r>
              <a:rPr lang="ru-RU" altLang="ru-RU" sz="2200" dirty="0">
                <a:solidFill>
                  <a:schemeClr val="bg1"/>
                </a:solidFill>
                <a:latin typeface="Times New Roman" panose="02020603050405020304" pitchFamily="18" charset="0"/>
                <a:cs typeface="Times New Roman" panose="02020603050405020304" pitchFamily="18" charset="0"/>
              </a:rPr>
              <a:t>2) дети, оставшиеся без попечения родителей (до 18 лет), </a:t>
            </a:r>
          </a:p>
          <a:p>
            <a:r>
              <a:rPr lang="ru-RU" altLang="ru-RU" sz="2200" dirty="0">
                <a:solidFill>
                  <a:schemeClr val="bg1"/>
                </a:solidFill>
                <a:latin typeface="Times New Roman" panose="02020603050405020304" pitchFamily="18" charset="0"/>
                <a:cs typeface="Times New Roman" panose="02020603050405020304" pitchFamily="18" charset="0"/>
              </a:rPr>
              <a:t>3) лица из числа детей-сирот и детей, оставшихся без попечения родителей (с 18 до 23 лет),</a:t>
            </a:r>
          </a:p>
          <a:p>
            <a:r>
              <a:rPr lang="ru-RU" altLang="ru-RU" sz="2200" dirty="0">
                <a:solidFill>
                  <a:schemeClr val="bg1"/>
                </a:solidFill>
                <a:latin typeface="Times New Roman" panose="02020603050405020304" pitchFamily="18" charset="0"/>
                <a:cs typeface="Times New Roman" panose="02020603050405020304" pitchFamily="18" charset="0"/>
              </a:rPr>
              <a:t>4) дети-инвалиды, </a:t>
            </a:r>
          </a:p>
          <a:p>
            <a:r>
              <a:rPr lang="ru-RU" altLang="ru-RU" sz="2200" dirty="0">
                <a:solidFill>
                  <a:schemeClr val="bg1"/>
                </a:solidFill>
                <a:latin typeface="Times New Roman" panose="02020603050405020304" pitchFamily="18" charset="0"/>
                <a:cs typeface="Times New Roman" panose="02020603050405020304" pitchFamily="18" charset="0"/>
              </a:rPr>
              <a:t>5) инвалиды I и II групп, </a:t>
            </a:r>
          </a:p>
          <a:p>
            <a:r>
              <a:rPr lang="ru-RU" altLang="ru-RU" sz="2200" dirty="0">
                <a:solidFill>
                  <a:schemeClr val="bg1"/>
                </a:solidFill>
                <a:latin typeface="Times New Roman" panose="02020603050405020304" pitchFamily="18" charset="0"/>
                <a:cs typeface="Times New Roman" panose="02020603050405020304" pitchFamily="18" charset="0"/>
              </a:rPr>
              <a:t>6) инвалиды с детства, </a:t>
            </a:r>
          </a:p>
          <a:p>
            <a:r>
              <a:rPr lang="ru-RU" altLang="ru-RU" sz="2200" dirty="0">
                <a:solidFill>
                  <a:schemeClr val="bg1"/>
                </a:solidFill>
                <a:latin typeface="Times New Roman" panose="02020603050405020304" pitchFamily="18" charset="0"/>
                <a:cs typeface="Times New Roman" panose="02020603050405020304" pitchFamily="18" charset="0"/>
              </a:rPr>
              <a:t>7) инвалиды вследствие военной травмы или заболевания, полученных в период прохождения военной службы, </a:t>
            </a:r>
          </a:p>
          <a:p>
            <a:r>
              <a:rPr lang="ru-RU" altLang="ru-RU" sz="2200" dirty="0">
                <a:solidFill>
                  <a:schemeClr val="bg1"/>
                </a:solidFill>
                <a:latin typeface="Times New Roman" panose="02020603050405020304" pitchFamily="18" charset="0"/>
                <a:cs typeface="Times New Roman" panose="02020603050405020304" pitchFamily="18" charset="0"/>
              </a:rPr>
              <a:t>8) ветераны боевых действий из числа лиц, указанных в подпунктах 1 – 4 пункта 1 статьи 3 Федерального закона от 12 января 1995 года N 5-ФЗ "О ветеранах".</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Заголовок 1">
            <a:extLst>
              <a:ext uri="{FF2B5EF4-FFF2-40B4-BE49-F238E27FC236}">
                <a16:creationId xmlns:a16="http://schemas.microsoft.com/office/drawing/2014/main" id="{9BC20E6D-7A46-4A9B-87C4-46F99961B890}"/>
              </a:ext>
            </a:extLst>
          </p:cNvPr>
          <p:cNvSpPr>
            <a:spLocks noGrp="1"/>
          </p:cNvSpPr>
          <p:nvPr>
            <p:ph type="title"/>
          </p:nvPr>
        </p:nvSpPr>
        <p:spPr>
          <a:xfrm>
            <a:off x="2272683" y="55563"/>
            <a:ext cx="9085880" cy="1036390"/>
          </a:xfrm>
        </p:spPr>
        <p:txBody>
          <a:bodyPr/>
          <a:lstStyle/>
          <a:p>
            <a:pPr algn="ctr" eaLnBrk="1" hangingPunct="1"/>
            <a:r>
              <a:rPr lang="ru-RU" altLang="ru-RU" b="1" dirty="0"/>
              <a:t> </a:t>
            </a:r>
            <a:r>
              <a:rPr lang="ru-RU" altLang="ru-RU" sz="3200" b="1" dirty="0">
                <a:solidFill>
                  <a:schemeClr val="bg1"/>
                </a:solidFill>
                <a:latin typeface="Times New Roman" panose="02020603050405020304" pitchFamily="18" charset="0"/>
                <a:cs typeface="Times New Roman" panose="02020603050405020304" pitchFamily="18" charset="0"/>
              </a:rPr>
              <a:t>Подтверждающие документы</a:t>
            </a:r>
            <a:endParaRPr lang="ru-RU" altLang="ru-RU" sz="3200" dirty="0">
              <a:solidFill>
                <a:schemeClr val="bg1"/>
              </a:solidFill>
              <a:latin typeface="Times New Roman" panose="02020603050405020304" pitchFamily="18" charset="0"/>
              <a:cs typeface="Times New Roman" panose="02020603050405020304" pitchFamily="18" charset="0"/>
            </a:endParaRPr>
          </a:p>
        </p:txBody>
      </p:sp>
      <p:pic>
        <p:nvPicPr>
          <p:cNvPr id="7171" name="Picture 4">
            <a:extLst>
              <a:ext uri="{FF2B5EF4-FFF2-40B4-BE49-F238E27FC236}">
                <a16:creationId xmlns:a16="http://schemas.microsoft.com/office/drawing/2014/main" id="{1D1D63BB-D65C-4DCC-80C8-C6ADB4A73E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 y="146050"/>
            <a:ext cx="1270617" cy="13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2" name="Прямоугольник 3">
            <a:extLst>
              <a:ext uri="{FF2B5EF4-FFF2-40B4-BE49-F238E27FC236}">
                <a16:creationId xmlns:a16="http://schemas.microsoft.com/office/drawing/2014/main" id="{745B643E-6982-4958-A2A3-6ACA4FB4C9CC}"/>
              </a:ext>
            </a:extLst>
          </p:cNvPr>
          <p:cNvSpPr>
            <a:spLocks noChangeArrowheads="1"/>
          </p:cNvSpPr>
          <p:nvPr/>
        </p:nvSpPr>
        <p:spPr bwMode="auto">
          <a:xfrm>
            <a:off x="255588" y="1595438"/>
            <a:ext cx="11738144" cy="48320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indent="363538" algn="just">
              <a:defRPr/>
            </a:pPr>
            <a:r>
              <a:rPr lang="ru-RU" altLang="ru-RU" sz="2800" b="1" dirty="0"/>
              <a:t>              </a:t>
            </a:r>
            <a:r>
              <a:rPr lang="ru-RU" sz="2800" dirty="0">
                <a:solidFill>
                  <a:schemeClr val="bg1"/>
                </a:solidFill>
                <a:latin typeface="Times New Roman" panose="02020603050405020304" pitchFamily="18" charset="0"/>
                <a:cs typeface="Times New Roman" panose="02020603050405020304" pitchFamily="18" charset="0"/>
              </a:rPr>
              <a:t>Для реализации своего права на поступление в пределах квоты для особых категорий граждан данные граждане должны предоставить подтверждающие документы: </a:t>
            </a:r>
          </a:p>
          <a:p>
            <a:pPr indent="363538" algn="just">
              <a:defRPr/>
            </a:pPr>
            <a:r>
              <a:rPr lang="ru-RU" sz="2800" dirty="0">
                <a:solidFill>
                  <a:schemeClr val="bg1"/>
                </a:solidFill>
                <a:latin typeface="Times New Roman" panose="02020603050405020304" pitchFamily="18" charset="0"/>
                <a:cs typeface="Times New Roman" panose="02020603050405020304" pitchFamily="18" charset="0"/>
              </a:rPr>
              <a:t>-справка из бюро медико-социальной экспертизы (в том числе с указанием причины инвалидности),</a:t>
            </a:r>
          </a:p>
          <a:p>
            <a:pPr indent="363538" algn="just">
              <a:defRPr/>
            </a:pPr>
            <a:r>
              <a:rPr lang="ru-RU" sz="2800" dirty="0">
                <a:solidFill>
                  <a:schemeClr val="bg1"/>
                </a:solidFill>
                <a:latin typeface="Times New Roman" panose="02020603050405020304" pitchFamily="18" charset="0"/>
                <a:cs typeface="Times New Roman" panose="02020603050405020304" pitchFamily="18" charset="0"/>
              </a:rPr>
              <a:t>-свидетельства о смерти обоих родителей, </a:t>
            </a:r>
          </a:p>
          <a:p>
            <a:pPr indent="363538" algn="just">
              <a:defRPr/>
            </a:pPr>
            <a:r>
              <a:rPr lang="ru-RU" sz="2800" dirty="0">
                <a:solidFill>
                  <a:schemeClr val="bg1"/>
                </a:solidFill>
                <a:latin typeface="Times New Roman" panose="02020603050405020304" pitchFamily="18" charset="0"/>
                <a:cs typeface="Times New Roman" panose="02020603050405020304" pitchFamily="18" charset="0"/>
              </a:rPr>
              <a:t>-документы, подтверждающие отсутствие родительского попечения (лишение или ограничение родительских прав, безвестно отсутствующий родитель, нахождение в заключение, отсутствие сведений о родителях и т.д.), </a:t>
            </a:r>
          </a:p>
          <a:p>
            <a:pPr indent="363538" algn="just">
              <a:defRPr/>
            </a:pPr>
            <a:r>
              <a:rPr lang="ru-RU" sz="2800" dirty="0">
                <a:solidFill>
                  <a:schemeClr val="bg1"/>
                </a:solidFill>
                <a:latin typeface="Times New Roman" panose="02020603050405020304" pitchFamily="18" charset="0"/>
                <a:cs typeface="Times New Roman" panose="02020603050405020304" pitchFamily="18" charset="0"/>
              </a:rPr>
              <a:t>-документы о статусе ветерана боевых действий.</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Заголовок 1">
            <a:extLst>
              <a:ext uri="{FF2B5EF4-FFF2-40B4-BE49-F238E27FC236}">
                <a16:creationId xmlns:a16="http://schemas.microsoft.com/office/drawing/2014/main" id="{8481A749-73CD-40E4-9081-F8CB42E3121D}"/>
              </a:ext>
            </a:extLst>
          </p:cNvPr>
          <p:cNvSpPr>
            <a:spLocks noGrp="1"/>
          </p:cNvSpPr>
          <p:nvPr>
            <p:ph type="title"/>
          </p:nvPr>
        </p:nvSpPr>
        <p:spPr>
          <a:xfrm>
            <a:off x="2086251" y="295276"/>
            <a:ext cx="9410423" cy="1089642"/>
          </a:xfrm>
        </p:spPr>
        <p:txBody>
          <a:bodyPr>
            <a:normAutofit/>
          </a:bodyPr>
          <a:lstStyle/>
          <a:p>
            <a:pPr algn="ctr" eaLnBrk="1" hangingPunct="1"/>
            <a:r>
              <a:rPr lang="ru-RU" altLang="ru-RU" sz="3200" b="1" dirty="0">
                <a:solidFill>
                  <a:schemeClr val="bg1"/>
                </a:solidFill>
                <a:latin typeface="Times New Roman" panose="02020603050405020304" pitchFamily="18" charset="0"/>
                <a:cs typeface="Times New Roman" panose="02020603050405020304" pitchFamily="18" charset="0"/>
              </a:rPr>
              <a:t>Размер квоты для особых категорий граждан</a:t>
            </a:r>
            <a:endParaRPr lang="ru-RU" altLang="ru-RU" sz="3200" dirty="0">
              <a:solidFill>
                <a:schemeClr val="bg1"/>
              </a:solidFill>
              <a:latin typeface="Times New Roman" panose="02020603050405020304" pitchFamily="18" charset="0"/>
              <a:cs typeface="Times New Roman" panose="02020603050405020304" pitchFamily="18" charset="0"/>
            </a:endParaRPr>
          </a:p>
        </p:txBody>
      </p:sp>
      <p:pic>
        <p:nvPicPr>
          <p:cNvPr id="8195" name="Picture 4">
            <a:extLst>
              <a:ext uri="{FF2B5EF4-FFF2-40B4-BE49-F238E27FC236}">
                <a16:creationId xmlns:a16="http://schemas.microsoft.com/office/drawing/2014/main" id="{1DA3777E-5A2F-46D1-A849-96718C86B9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12659" cy="1491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Прямоугольник 3">
            <a:extLst>
              <a:ext uri="{FF2B5EF4-FFF2-40B4-BE49-F238E27FC236}">
                <a16:creationId xmlns:a16="http://schemas.microsoft.com/office/drawing/2014/main" id="{E7BC75E8-7F3C-45C2-83D7-E637C6A96086}"/>
              </a:ext>
            </a:extLst>
          </p:cNvPr>
          <p:cNvSpPr/>
          <p:nvPr/>
        </p:nvSpPr>
        <p:spPr>
          <a:xfrm>
            <a:off x="570853" y="1762124"/>
            <a:ext cx="11244263" cy="4800600"/>
          </a:xfrm>
          <a:prstGeom prst="rect">
            <a:avLst/>
          </a:prstGeom>
        </p:spPr>
        <p:txBody>
          <a:bodyPr>
            <a:spAutoFit/>
          </a:bodyPr>
          <a:lstStyle/>
          <a:p>
            <a:pPr algn="just">
              <a:defRPr/>
            </a:pPr>
            <a:r>
              <a:rPr lang="ru-RU" sz="2800" dirty="0">
                <a:solidFill>
                  <a:schemeClr val="bg1"/>
                </a:solidFill>
                <a:latin typeface="Times New Roman" panose="02020603050405020304" pitchFamily="18" charset="0"/>
                <a:cs typeface="Times New Roman" panose="02020603050405020304" pitchFamily="18" charset="0"/>
              </a:rPr>
              <a:t>     Квота приема для получения высшего образования по программам бакалавриата и программам специалитета за счет бюджетных ассигнований федерального бюджета, бюджетов субъектов Российской Федерации и местных бюджетов устанавливается ежегодно образовательной организацией в размере не менее чем 10% общего объема контрольных цифр приема граждан, обучающихся за счет бюджетных ассигнований федерального бюджета, бюджетов субъектов Российской Федерации и местных бюджетов, выделенных такой образовательной организации на очередной год, по специальностям и (или) направлениям подготовки.</a:t>
            </a:r>
          </a:p>
          <a:p>
            <a:pPr indent="450215" algn="just">
              <a:spcAft>
                <a:spcPts val="0"/>
              </a:spcAft>
              <a:defRPr/>
            </a:pPr>
            <a:endParaRPr lang="ru-RU" sz="2600" b="1" dirty="0">
              <a:latin typeface="+mn-lt"/>
              <a:ea typeface="Calibri" panose="020F0502020204030204" pitchFamily="34"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C0B6418-5B82-4164-A9C9-CF635D524C93}"/>
              </a:ext>
            </a:extLst>
          </p:cNvPr>
          <p:cNvSpPr>
            <a:spLocks noGrp="1"/>
          </p:cNvSpPr>
          <p:nvPr>
            <p:ph type="title"/>
          </p:nvPr>
        </p:nvSpPr>
        <p:spPr>
          <a:xfrm>
            <a:off x="1544399" y="1770076"/>
            <a:ext cx="9103202" cy="2610034"/>
          </a:xfrm>
        </p:spPr>
        <p:txBody>
          <a:bodyPr>
            <a:normAutofit/>
          </a:bodyPr>
          <a:lstStyle/>
          <a:p>
            <a:pPr algn="ctr"/>
            <a:r>
              <a:rPr lang="ru-RU" b="1" dirty="0">
                <a:solidFill>
                  <a:schemeClr val="bg1"/>
                </a:solidFill>
                <a:latin typeface="Times New Roman" panose="02020603050405020304" pitchFamily="18" charset="0"/>
                <a:cs typeface="Times New Roman" panose="02020603050405020304" pitchFamily="18" charset="0"/>
              </a:rPr>
              <a:t> </a:t>
            </a:r>
            <a:endParaRPr lang="ru-RU" b="1" dirty="0"/>
          </a:p>
        </p:txBody>
      </p:sp>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05" y="39763"/>
            <a:ext cx="1296657" cy="1369210"/>
          </a:xfrm>
          <a:prstGeom prst="rect">
            <a:avLst/>
          </a:prstGeom>
          <a:noFill/>
          <a:extLst>
            <a:ext uri="{909E8E84-426E-40DD-AFC4-6F175D3DCCD1}">
              <a14:hiddenFill xmlns:a14="http://schemas.microsoft.com/office/drawing/2010/main">
                <a:solidFill>
                  <a:srgbClr val="FFFFFF"/>
                </a:solidFill>
              </a14:hiddenFill>
            </a:ext>
          </a:extLst>
        </p:spPr>
      </p:pic>
      <p:sp>
        <p:nvSpPr>
          <p:cNvPr id="6" name="Прямоугольник 5">
            <a:extLst>
              <a:ext uri="{FF2B5EF4-FFF2-40B4-BE49-F238E27FC236}">
                <a16:creationId xmlns:a16="http://schemas.microsoft.com/office/drawing/2014/main" id="{B0E86EAE-C57B-48CD-AEA2-D602B7C71710}"/>
              </a:ext>
            </a:extLst>
          </p:cNvPr>
          <p:cNvSpPr/>
          <p:nvPr/>
        </p:nvSpPr>
        <p:spPr>
          <a:xfrm>
            <a:off x="381740" y="1477328"/>
            <a:ext cx="11587135" cy="5324535"/>
          </a:xfrm>
          <a:prstGeom prst="rect">
            <a:avLst/>
          </a:prstGeom>
        </p:spPr>
        <p:txBody>
          <a:bodyPr wrap="square">
            <a:spAutoFit/>
          </a:bodyPr>
          <a:lstStyle/>
          <a:p>
            <a:pPr algn="just">
              <a:spcAft>
                <a:spcPts val="0"/>
              </a:spcAft>
            </a:pPr>
            <a:r>
              <a:rPr lang="ru-RU" sz="2000" dirty="0">
                <a:solidFill>
                  <a:srgbClr val="212C3C"/>
                </a:solidFill>
                <a:latin typeface="Times New Roman" panose="02020603050405020304" pitchFamily="18" charset="0"/>
                <a:ea typeface="Times New Roman" panose="02020603050405020304" pitchFamily="18" charset="0"/>
                <a:cs typeface="Times New Roman" panose="02020603050405020304" pitchFamily="18" charset="0"/>
              </a:rPr>
              <a:t>Указ Президента РФ направлен на поддержку семей военнослужащих и сотрудников федеральных органов исполнительной власти и федеральных государственных органов, в которых федеральным законом предусмотрена военная служба сотрудников органов внутренних дел РФ, принимающих (принимавших) участие в специальной военной операции на территориях ДНР, ЛНР и Украины.</a:t>
            </a:r>
          </a:p>
          <a:p>
            <a:pPr algn="just">
              <a:spcAft>
                <a:spcPts val="0"/>
              </a:spcAft>
            </a:pPr>
            <a:r>
              <a:rPr lang="ru-RU" sz="2000" dirty="0">
                <a:solidFill>
                  <a:srgbClr val="212C3C"/>
                </a:solidFill>
                <a:latin typeface="Times New Roman" panose="02020603050405020304" pitchFamily="18" charset="0"/>
                <a:ea typeface="Times New Roman" panose="02020603050405020304" pitchFamily="18" charset="0"/>
                <a:cs typeface="Times New Roman" panose="02020603050405020304" pitchFamily="18" charset="0"/>
              </a:rPr>
              <a:t>Установлена специальная квота приема детей вышеуказанных лиц на обучение по образовательным программам высшего образования (программам бакалавриата и программам специалитета) в размере 10 процентов общего объема контрольных цифр приема за счет бюджетных ассигнований федерального бюджета по каждой специальности или направлению подготовки.</a:t>
            </a:r>
          </a:p>
          <a:p>
            <a:pPr algn="just">
              <a:spcAft>
                <a:spcPts val="0"/>
              </a:spcAft>
            </a:pPr>
            <a:r>
              <a:rPr lang="ru-RU" sz="2000" dirty="0">
                <a:solidFill>
                  <a:srgbClr val="212C3C"/>
                </a:solidFill>
                <a:latin typeface="Times New Roman" panose="02020603050405020304" pitchFamily="18" charset="0"/>
                <a:ea typeface="Times New Roman" panose="02020603050405020304" pitchFamily="18" charset="0"/>
                <a:cs typeface="Times New Roman" panose="02020603050405020304" pitchFamily="18" charset="0"/>
              </a:rPr>
              <a:t>В пределах специальной квоты прием на обучение детей военнослужащих и сотрудников, за исключением погибших (умерших), получивших увечье (ранение, травму, контузию) или заболевание, осуществляется на основании результатов вступительных испытаний, проводимых образовательными организациями высшего образования самостоятельно.</a:t>
            </a:r>
          </a:p>
          <a:p>
            <a:pPr algn="just">
              <a:spcAft>
                <a:spcPts val="0"/>
              </a:spcAft>
            </a:pPr>
            <a:r>
              <a:rPr lang="ru-RU" sz="2000" dirty="0">
                <a:solidFill>
                  <a:srgbClr val="212C3C"/>
                </a:solidFill>
                <a:latin typeface="Times New Roman" panose="02020603050405020304" pitchFamily="18" charset="0"/>
                <a:ea typeface="Times New Roman" panose="02020603050405020304" pitchFamily="18" charset="0"/>
                <a:cs typeface="Times New Roman" panose="02020603050405020304" pitchFamily="18" charset="0"/>
              </a:rPr>
              <a:t>В рамках специальной квоты предусмотрен также прием на обучение по программам бакалавриата и специалитета без вступительных испытаний (кроме дополнительных вступительных испытаний творческой и (или) профессиональной направленности) детей военнослужащих и сотрудников, погибших (умерших), получивших увечье (ранение, травму, контузию) или заболевание при участии в специальной военной операции на территориях ДНР, ЛНР и Украины.</a:t>
            </a:r>
            <a:endParaRPr lang="ru-RU"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Прямоугольник 6">
            <a:extLst>
              <a:ext uri="{FF2B5EF4-FFF2-40B4-BE49-F238E27FC236}">
                <a16:creationId xmlns:a16="http://schemas.microsoft.com/office/drawing/2014/main" id="{09487FDA-D267-4227-819F-ECD9F194D205}"/>
              </a:ext>
            </a:extLst>
          </p:cNvPr>
          <p:cNvSpPr/>
          <p:nvPr/>
        </p:nvSpPr>
        <p:spPr>
          <a:xfrm>
            <a:off x="1544398" y="0"/>
            <a:ext cx="10493721" cy="1323439"/>
          </a:xfrm>
          <a:prstGeom prst="rect">
            <a:avLst/>
          </a:prstGeom>
        </p:spPr>
        <p:txBody>
          <a:bodyPr wrap="square">
            <a:spAutoFit/>
          </a:bodyPr>
          <a:lstStyle/>
          <a:p>
            <a:pPr indent="190500" algn="ctr">
              <a:spcAft>
                <a:spcPts val="0"/>
              </a:spcAft>
            </a:pPr>
            <a:r>
              <a:rPr lang="ru-RU" sz="2000" b="1" dirty="0">
                <a:solidFill>
                  <a:srgbClr val="212C3C"/>
                </a:solidFill>
                <a:latin typeface="Times New Roman" panose="02020603050405020304" pitchFamily="18" charset="0"/>
                <a:ea typeface="Times New Roman" panose="02020603050405020304" pitchFamily="18" charset="0"/>
                <a:cs typeface="Times New Roman" panose="02020603050405020304" pitchFamily="18" charset="0"/>
              </a:rPr>
              <a:t>УКАЗ ПРЕЗИДЕНТА РОССИЙСКОЙ ФЕДЕРАЦИИ</a:t>
            </a:r>
          </a:p>
          <a:p>
            <a:pPr indent="190500" algn="ctr">
              <a:spcAft>
                <a:spcPts val="0"/>
              </a:spcAft>
            </a:pPr>
            <a:r>
              <a:rPr lang="ru-RU" sz="2000" b="1" dirty="0">
                <a:solidFill>
                  <a:srgbClr val="212C3C"/>
                </a:solidFill>
                <a:latin typeface="Times New Roman" panose="02020603050405020304" pitchFamily="18" charset="0"/>
                <a:ea typeface="Times New Roman" panose="02020603050405020304" pitchFamily="18" charset="0"/>
                <a:cs typeface="Times New Roman" panose="02020603050405020304" pitchFamily="18" charset="0"/>
              </a:rPr>
              <a:t>от 09 мая 2022 г. № 268 «О ДОПОЛНИТЕЛЬНЫХ МЕРАХ ПОДДЕРЖКИ СЕМЕЙ ВОЕННОСЛУЖАЩИХ И СОТРУДНИКОВ НЕКОТОРЫХ ФЕДЕРАЛЬНЫХ ГОСУДАРСТВЕННЫХ ОРГАНОВ»</a:t>
            </a:r>
            <a:endParaRPr lang="ru-RU" sz="2000" dirty="0">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449170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Заголовок 1">
            <a:extLst>
              <a:ext uri="{FF2B5EF4-FFF2-40B4-BE49-F238E27FC236}">
                <a16:creationId xmlns:a16="http://schemas.microsoft.com/office/drawing/2014/main" id="{B69722C6-7567-4A24-BC9A-499CCC4484D9}"/>
              </a:ext>
            </a:extLst>
          </p:cNvPr>
          <p:cNvSpPr>
            <a:spLocks noGrp="1"/>
          </p:cNvSpPr>
          <p:nvPr>
            <p:ph type="title"/>
          </p:nvPr>
        </p:nvSpPr>
        <p:spPr>
          <a:xfrm>
            <a:off x="1455938" y="0"/>
            <a:ext cx="10621762" cy="1003177"/>
          </a:xfrm>
        </p:spPr>
        <p:txBody>
          <a:bodyPr>
            <a:normAutofit/>
          </a:bodyPr>
          <a:lstStyle/>
          <a:p>
            <a:pPr algn="ctr" eaLnBrk="1" hangingPunct="1"/>
            <a:r>
              <a:rPr lang="ru-RU" altLang="ru-RU" sz="2800" b="1" dirty="0">
                <a:solidFill>
                  <a:schemeClr val="bg1"/>
                </a:solidFill>
                <a:latin typeface="Times New Roman" panose="02020603050405020304" pitchFamily="18" charset="0"/>
                <a:cs typeface="Times New Roman" panose="02020603050405020304" pitchFamily="18" charset="0"/>
              </a:rPr>
              <a:t>2. Квоты для абитуриентов с целевым обучением</a:t>
            </a:r>
          </a:p>
        </p:txBody>
      </p:sp>
      <p:pic>
        <p:nvPicPr>
          <p:cNvPr id="9219" name="Picture 4">
            <a:extLst>
              <a:ext uri="{FF2B5EF4-FFF2-40B4-BE49-F238E27FC236}">
                <a16:creationId xmlns:a16="http://schemas.microsoft.com/office/drawing/2014/main" id="{F8D4D93D-799B-4D54-9516-B729691A89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 y="0"/>
            <a:ext cx="1128574" cy="1191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Прямоугольник 3">
            <a:extLst>
              <a:ext uri="{FF2B5EF4-FFF2-40B4-BE49-F238E27FC236}">
                <a16:creationId xmlns:a16="http://schemas.microsoft.com/office/drawing/2014/main" id="{E6E95215-F0AA-440A-8F66-846321FDC220}"/>
              </a:ext>
            </a:extLst>
          </p:cNvPr>
          <p:cNvSpPr/>
          <p:nvPr/>
        </p:nvSpPr>
        <p:spPr>
          <a:xfrm>
            <a:off x="114300" y="1003177"/>
            <a:ext cx="11852799" cy="5632311"/>
          </a:xfrm>
          <a:prstGeom prst="rect">
            <a:avLst/>
          </a:prstGeom>
        </p:spPr>
        <p:txBody>
          <a:bodyPr wrap="square">
            <a:spAutoFit/>
          </a:bodyPr>
          <a:lstStyle/>
          <a:p>
            <a:pPr>
              <a:defRPr/>
            </a:pPr>
            <a:r>
              <a:rPr lang="ru-RU" dirty="0"/>
              <a:t>                         </a:t>
            </a:r>
            <a:r>
              <a:rPr lang="ru-RU" dirty="0">
                <a:solidFill>
                  <a:schemeClr val="bg1"/>
                </a:solidFill>
                <a:latin typeface="Times New Roman" panose="02020603050405020304" pitchFamily="18" charset="0"/>
                <a:cs typeface="Times New Roman" panose="02020603050405020304" pitchFamily="18" charset="0"/>
              </a:rPr>
              <a:t>В соответствии со статьей 71.1 Закона об образовании право на прием на целевое обучение за счет бюджета в пределах установленной квоты имеют граждане, которые заключили договор о целевом обучении с:</a:t>
            </a:r>
          </a:p>
          <a:p>
            <a:pPr>
              <a:defRPr/>
            </a:pPr>
            <a:r>
              <a:rPr lang="ru-RU" dirty="0">
                <a:solidFill>
                  <a:schemeClr val="bg1"/>
                </a:solidFill>
                <a:latin typeface="Times New Roman" panose="02020603050405020304" pitchFamily="18" charset="0"/>
                <a:cs typeface="Times New Roman" panose="02020603050405020304" pitchFamily="18" charset="0"/>
              </a:rPr>
              <a:t>1) федеральными государственными органами, органами государственной власти субъектов Российской Федерации, органами местного самоуправления;</a:t>
            </a:r>
          </a:p>
          <a:p>
            <a:pPr>
              <a:defRPr/>
            </a:pPr>
            <a:r>
              <a:rPr lang="ru-RU" dirty="0">
                <a:solidFill>
                  <a:schemeClr val="bg1"/>
                </a:solidFill>
                <a:latin typeface="Times New Roman" panose="02020603050405020304" pitchFamily="18" charset="0"/>
                <a:cs typeface="Times New Roman" panose="02020603050405020304" pitchFamily="18" charset="0"/>
              </a:rPr>
              <a:t>2) государственными и муниципальными учреждениями, унитарными предприятиями;</a:t>
            </a:r>
          </a:p>
          <a:p>
            <a:pPr>
              <a:defRPr/>
            </a:pPr>
            <a:r>
              <a:rPr lang="ru-RU" dirty="0">
                <a:solidFill>
                  <a:schemeClr val="bg1"/>
                </a:solidFill>
                <a:latin typeface="Times New Roman" panose="02020603050405020304" pitchFamily="18" charset="0"/>
                <a:cs typeface="Times New Roman" panose="02020603050405020304" pitchFamily="18" charset="0"/>
              </a:rPr>
              <a:t>3) государственными корпорациями;</a:t>
            </a:r>
          </a:p>
          <a:p>
            <a:pPr>
              <a:defRPr/>
            </a:pPr>
            <a:r>
              <a:rPr lang="ru-RU" dirty="0">
                <a:solidFill>
                  <a:schemeClr val="bg1"/>
                </a:solidFill>
                <a:latin typeface="Times New Roman" panose="02020603050405020304" pitchFamily="18" charset="0"/>
                <a:cs typeface="Times New Roman" panose="02020603050405020304" pitchFamily="18" charset="0"/>
              </a:rPr>
              <a:t>4) государственными компаниями;</a:t>
            </a:r>
          </a:p>
          <a:p>
            <a:pPr>
              <a:defRPr/>
            </a:pPr>
            <a:r>
              <a:rPr lang="ru-RU" dirty="0">
                <a:solidFill>
                  <a:schemeClr val="bg1"/>
                </a:solidFill>
                <a:latin typeface="Times New Roman" panose="02020603050405020304" pitchFamily="18" charset="0"/>
                <a:cs typeface="Times New Roman" panose="02020603050405020304" pitchFamily="18" charset="0"/>
              </a:rPr>
              <a:t>5) организациями, включенными в сводный реестр организаций оборонно-промышленного комплекса, формируемый в соответствии с частью 2 статьи 21 Федерального закона от 31 декабря 2014 года N 488-ФЗ "О промышленной политике в Российской Федерации";</a:t>
            </a:r>
          </a:p>
          <a:p>
            <a:pPr>
              <a:defRPr/>
            </a:pPr>
            <a:r>
              <a:rPr lang="ru-RU" dirty="0">
                <a:solidFill>
                  <a:schemeClr val="bg1"/>
                </a:solidFill>
                <a:latin typeface="Times New Roman" panose="02020603050405020304" pitchFamily="18" charset="0"/>
                <a:cs typeface="Times New Roman" panose="02020603050405020304" pitchFamily="18" charset="0"/>
              </a:rPr>
              <a:t>6) хозяйственными обществами, в уставном капитале которых присутствует доля РФ, субъекта Российской Федерации или муниципального образования;</a:t>
            </a:r>
          </a:p>
          <a:p>
            <a:pPr>
              <a:defRPr/>
            </a:pPr>
            <a:r>
              <a:rPr lang="ru-RU" dirty="0">
                <a:solidFill>
                  <a:schemeClr val="bg1"/>
                </a:solidFill>
                <a:latin typeface="Times New Roman" panose="02020603050405020304" pitchFamily="18" charset="0"/>
                <a:cs typeface="Times New Roman" panose="02020603050405020304" pitchFamily="18" charset="0"/>
              </a:rPr>
              <a:t>7) акционерными обществами, акции которых находятся в собственности или в доверительном управлении государственной корпорации;</a:t>
            </a:r>
          </a:p>
          <a:p>
            <a:pPr>
              <a:defRPr/>
            </a:pPr>
            <a:r>
              <a:rPr lang="ru-RU" dirty="0">
                <a:solidFill>
                  <a:schemeClr val="bg1"/>
                </a:solidFill>
                <a:latin typeface="Times New Roman" panose="02020603050405020304" pitchFamily="18" charset="0"/>
                <a:cs typeface="Times New Roman" panose="02020603050405020304" pitchFamily="18" charset="0"/>
              </a:rPr>
              <a:t>8) дочерними хозяйственными обществами организаций, указанных в пунктах 4, 6, 7 настоящей части;</a:t>
            </a:r>
          </a:p>
          <a:p>
            <a:pPr>
              <a:defRPr/>
            </a:pPr>
            <a:r>
              <a:rPr lang="ru-RU" dirty="0">
                <a:solidFill>
                  <a:schemeClr val="bg1"/>
                </a:solidFill>
                <a:latin typeface="Times New Roman" panose="02020603050405020304" pitchFamily="18" charset="0"/>
                <a:cs typeface="Times New Roman" panose="02020603050405020304" pitchFamily="18" charset="0"/>
              </a:rPr>
              <a:t>9) организациями, которые созданы государственными корпорациями или переданы государственным корпорациям в соответствии с положениями федеральных законов об указанных корпорациях;</a:t>
            </a:r>
          </a:p>
          <a:p>
            <a:pPr>
              <a:defRPr/>
            </a:pPr>
            <a:r>
              <a:rPr lang="ru-RU" dirty="0">
                <a:solidFill>
                  <a:schemeClr val="bg1"/>
                </a:solidFill>
                <a:latin typeface="Times New Roman" panose="02020603050405020304" pitchFamily="18" charset="0"/>
                <a:cs typeface="Times New Roman" panose="02020603050405020304" pitchFamily="18" charset="0"/>
              </a:rPr>
              <a:t>10) организациями, признанными сельскохозяйственными товаропроизводителями в соответствии с частью 1 статьи 3 Федерального закона от 29 декабря 2006 года N 264-ФЗ "О развитии сельского хозяйства", по направлениям подготовки и специальностям сфер сельского хозяйства и инженерии.</a:t>
            </a:r>
            <a:endParaRPr lang="ru-RU" sz="2400" dirty="0">
              <a:solidFill>
                <a:srgbClr val="22272F"/>
              </a:solidFill>
              <a:latin typeface="Times New Roman" panose="02020603050405020304" pitchFamily="18" charset="0"/>
              <a:ea typeface="Calibri" panose="020F0502020204030204" pitchFamily="34"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Заголовок 1">
            <a:extLst>
              <a:ext uri="{FF2B5EF4-FFF2-40B4-BE49-F238E27FC236}">
                <a16:creationId xmlns:a16="http://schemas.microsoft.com/office/drawing/2014/main" id="{F44F1235-4F40-42A7-B93B-0E7414058F68}"/>
              </a:ext>
            </a:extLst>
          </p:cNvPr>
          <p:cNvSpPr>
            <a:spLocks noGrp="1"/>
          </p:cNvSpPr>
          <p:nvPr>
            <p:ph type="title"/>
          </p:nvPr>
        </p:nvSpPr>
        <p:spPr>
          <a:xfrm>
            <a:off x="2263806" y="0"/>
            <a:ext cx="9220169" cy="692458"/>
          </a:xfrm>
        </p:spPr>
        <p:txBody>
          <a:bodyPr>
            <a:normAutofit/>
          </a:bodyPr>
          <a:lstStyle/>
          <a:p>
            <a:pPr algn="ctr" eaLnBrk="1" hangingPunct="1"/>
            <a:r>
              <a:rPr lang="ru-RU" altLang="ru-RU" sz="3200" b="1" dirty="0">
                <a:solidFill>
                  <a:schemeClr val="bg1"/>
                </a:solidFill>
                <a:latin typeface="Times New Roman" panose="02020603050405020304" pitchFamily="18" charset="0"/>
                <a:cs typeface="Times New Roman" panose="02020603050405020304" pitchFamily="18" charset="0"/>
              </a:rPr>
              <a:t>Договор о целевом обучении</a:t>
            </a:r>
            <a:endParaRPr lang="ru-RU" altLang="ru-RU" sz="3200" b="1" dirty="0">
              <a:solidFill>
                <a:schemeClr val="bg1"/>
              </a:solidFill>
            </a:endParaRPr>
          </a:p>
        </p:txBody>
      </p:sp>
      <p:pic>
        <p:nvPicPr>
          <p:cNvPr id="10243" name="Picture 4">
            <a:extLst>
              <a:ext uri="{FF2B5EF4-FFF2-40B4-BE49-F238E27FC236}">
                <a16:creationId xmlns:a16="http://schemas.microsoft.com/office/drawing/2014/main" id="{EC7A0412-E6D3-4560-BB02-5B86EA2E5E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64084" cy="1228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Прямоугольник 3">
            <a:extLst>
              <a:ext uri="{FF2B5EF4-FFF2-40B4-BE49-F238E27FC236}">
                <a16:creationId xmlns:a16="http://schemas.microsoft.com/office/drawing/2014/main" id="{4DD5C593-E979-4792-972F-2FD0FB8B4B75}"/>
              </a:ext>
            </a:extLst>
          </p:cNvPr>
          <p:cNvSpPr/>
          <p:nvPr/>
        </p:nvSpPr>
        <p:spPr>
          <a:xfrm>
            <a:off x="114300" y="692458"/>
            <a:ext cx="11920538" cy="6186309"/>
          </a:xfrm>
          <a:prstGeom prst="rect">
            <a:avLst/>
          </a:prstGeom>
        </p:spPr>
        <p:txBody>
          <a:bodyPr wrap="square">
            <a:spAutoFit/>
          </a:bodyPr>
          <a:lstStyle>
            <a:lvl1pPr marL="342900" indent="-342900">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defRPr/>
            </a:pPr>
            <a:r>
              <a:rPr lang="ru-RU" dirty="0">
                <a:latin typeface="Times New Roman" panose="02020603050405020304" pitchFamily="18" charset="0"/>
                <a:cs typeface="Times New Roman" panose="02020603050405020304" pitchFamily="18" charset="0"/>
              </a:rPr>
              <a:t>                            </a:t>
            </a:r>
            <a:r>
              <a:rPr lang="ru-RU" dirty="0">
                <a:solidFill>
                  <a:schemeClr val="bg1"/>
                </a:solidFill>
                <a:latin typeface="Times New Roman" panose="02020603050405020304" pitchFamily="18" charset="0"/>
                <a:cs typeface="Times New Roman" panose="02020603050405020304" pitchFamily="18" charset="0"/>
              </a:rPr>
              <a:t>Договор о целевом обучении для обучающихся, принимаемых на обучение в рамках целевой квоты, </a:t>
            </a:r>
          </a:p>
          <a:p>
            <a:pPr algn="just">
              <a:defRPr/>
            </a:pPr>
            <a:r>
              <a:rPr lang="ru-RU" dirty="0">
                <a:solidFill>
                  <a:schemeClr val="bg1"/>
                </a:solidFill>
                <a:latin typeface="Times New Roman" panose="02020603050405020304" pitchFamily="18" charset="0"/>
                <a:cs typeface="Times New Roman" panose="02020603050405020304" pitchFamily="18" charset="0"/>
              </a:rPr>
              <a:t>             установленной в пределах контрольных цифр приема, должен быть заключен до представления поступающим заявления о приеме. В соответствии со статьей 56 Закона об образовании существенными условиями договора о целевом обучении являются:</a:t>
            </a: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a:defRPr/>
            </a:pPr>
            <a:endParaRPr lang="ru-RU" dirty="0">
              <a:latin typeface="Times New Roman" panose="02020603050405020304" pitchFamily="18" charset="0"/>
              <a:cs typeface="Times New Roman" panose="02020603050405020304" pitchFamily="18" charset="0"/>
            </a:endParaRPr>
          </a:p>
          <a:p>
            <a:pPr marL="0" indent="444500">
              <a:defRPr/>
            </a:pPr>
            <a:r>
              <a:rPr lang="ru-RU" dirty="0">
                <a:solidFill>
                  <a:schemeClr val="bg1"/>
                </a:solidFill>
                <a:latin typeface="Times New Roman" panose="02020603050405020304" pitchFamily="18" charset="0"/>
                <a:cs typeface="Times New Roman" panose="02020603050405020304" pitchFamily="18" charset="0"/>
              </a:rPr>
              <a:t>При отсутствии в представленном поступающим договоре вышеуказанных существенных условий, данный договор считается не заключённым, а, следовательно, не может являться основанием участия поступающего в конкурсе на места в пределах целевой квоты. Подробнее детали заключения договора о целевом обучении закреплены в Постановлении Правительства РФ от 13 октября 2020 г. № 1681 «О целевом обучении по образовательным программам среднего профессионального и высшего образования».</a:t>
            </a:r>
          </a:p>
        </p:txBody>
      </p:sp>
      <p:graphicFrame>
        <p:nvGraphicFramePr>
          <p:cNvPr id="2" name="Таблица 1">
            <a:extLst>
              <a:ext uri="{FF2B5EF4-FFF2-40B4-BE49-F238E27FC236}">
                <a16:creationId xmlns:a16="http://schemas.microsoft.com/office/drawing/2014/main" id="{EED5E5D0-1305-4262-B358-895CC3CB7151}"/>
              </a:ext>
            </a:extLst>
          </p:cNvPr>
          <p:cNvGraphicFramePr>
            <a:graphicFrameLocks noGrp="1"/>
          </p:cNvGraphicFramePr>
          <p:nvPr>
            <p:extLst>
              <p:ext uri="{D42A27DB-BD31-4B8C-83A1-F6EECF244321}">
                <p14:modId xmlns:p14="http://schemas.microsoft.com/office/powerpoint/2010/main" val="3205294997"/>
              </p:ext>
            </p:extLst>
          </p:nvPr>
        </p:nvGraphicFramePr>
        <p:xfrm>
          <a:off x="114300" y="1834225"/>
          <a:ext cx="11920538" cy="3390935"/>
        </p:xfrm>
        <a:graphic>
          <a:graphicData uri="http://schemas.openxmlformats.org/drawingml/2006/table">
            <a:tbl>
              <a:tblPr firstRow="1" bandRow="1">
                <a:tableStyleId>{5C22544A-7EE6-4342-B048-85BDC9FD1C3A}</a:tableStyleId>
              </a:tblPr>
              <a:tblGrid>
                <a:gridCol w="6837667">
                  <a:extLst>
                    <a:ext uri="{9D8B030D-6E8A-4147-A177-3AD203B41FA5}">
                      <a16:colId xmlns:a16="http://schemas.microsoft.com/office/drawing/2014/main" val="20000"/>
                    </a:ext>
                  </a:extLst>
                </a:gridCol>
                <a:gridCol w="5082871">
                  <a:extLst>
                    <a:ext uri="{9D8B030D-6E8A-4147-A177-3AD203B41FA5}">
                      <a16:colId xmlns:a16="http://schemas.microsoft.com/office/drawing/2014/main" val="20001"/>
                    </a:ext>
                  </a:extLst>
                </a:gridCol>
              </a:tblGrid>
              <a:tr h="5790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600" dirty="0">
                          <a:latin typeface="Times New Roman" panose="02020603050405020304" pitchFamily="18" charset="0"/>
                          <a:cs typeface="Times New Roman" panose="02020603050405020304" pitchFamily="18" charset="0"/>
                        </a:rPr>
                        <a:t>1) обязательства заказчика целевого обучения:</a:t>
                      </a:r>
                    </a:p>
                    <a:p>
                      <a:endParaRPr lang="ru-RU" sz="1600" dirty="0"/>
                    </a:p>
                  </a:txBody>
                  <a:tcPr marL="91438" marR="91438" marT="45717" marB="4571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600" dirty="0">
                          <a:latin typeface="Times New Roman" panose="02020603050405020304" pitchFamily="18" charset="0"/>
                          <a:cs typeface="Times New Roman" panose="02020603050405020304" pitchFamily="18" charset="0"/>
                        </a:rPr>
                        <a:t>2) обязательства гражданина, заключившего договор:</a:t>
                      </a:r>
                      <a:endParaRPr lang="ru-RU" sz="1600" dirty="0"/>
                    </a:p>
                  </a:txBody>
                  <a:tcPr marL="91438" marR="91438" marT="45717" marB="45717"/>
                </a:tc>
                <a:extLst>
                  <a:ext uri="{0D108BD9-81ED-4DB2-BD59-A6C34878D82A}">
                    <a16:rowId xmlns:a16="http://schemas.microsoft.com/office/drawing/2014/main" val="10000"/>
                  </a:ext>
                </a:extLst>
              </a:tr>
              <a:tr h="2811821">
                <a:tc>
                  <a:txBody>
                    <a:bodyPr/>
                    <a:lstStyle/>
                    <a:p>
                      <a:r>
                        <a:rPr lang="ru-RU" sz="1600" dirty="0">
                          <a:latin typeface="Times New Roman" panose="02020603050405020304" pitchFamily="18" charset="0"/>
                          <a:cs typeface="Times New Roman" panose="02020603050405020304" pitchFamily="18" charset="0"/>
                        </a:rPr>
                        <a:t>а) по организации предоставления и (или) предоставлению гражданину, заключившему договор о целевом обучении, в период обучения мер поддержки, включая меры материального стимулирования, оплату дополнительных платных образовательных услуг, оказываемых за рамками образовательной программы, осваиваемой в соответствии с договором о целевом обучении, предоставление в пользование и (или) оплату жилого помещения в период обучения, и (или) других мер;</a:t>
                      </a:r>
                    </a:p>
                    <a:p>
                      <a:r>
                        <a:rPr lang="ru-RU" sz="1600" dirty="0">
                          <a:latin typeface="Times New Roman" panose="02020603050405020304" pitchFamily="18" charset="0"/>
                          <a:cs typeface="Times New Roman" panose="02020603050405020304" pitchFamily="18" charset="0"/>
                        </a:rPr>
                        <a:t>б) по трудоустройству гражданина, заключившего договор о целевом обучении, не позднее срока, установленного договором о целевом обучении, с указанием места осуществления трудовой деятельности в соответствии с полученной квалификацией.</a:t>
                      </a:r>
                      <a:endParaRPr lang="ru-RU" sz="1600" dirty="0"/>
                    </a:p>
                  </a:txBody>
                  <a:tcPr marL="91438" marR="91438" marT="45717" marB="45717"/>
                </a:tc>
                <a:tc>
                  <a:txBody>
                    <a:bodyPr/>
                    <a:lstStyle/>
                    <a:p>
                      <a:r>
                        <a:rPr lang="ru-RU" sz="1600" dirty="0">
                          <a:latin typeface="Times New Roman" panose="02020603050405020304" pitchFamily="18" charset="0"/>
                          <a:cs typeface="Times New Roman" panose="02020603050405020304" pitchFamily="18" charset="0"/>
                        </a:rPr>
                        <a:t>а) по освоению образовательной программы, указанной в договоре о целевом обучении (с возможностью изменения образовательной программы и (или) формы обучения по согласованию с заказчиком целевого обучения);</a:t>
                      </a:r>
                    </a:p>
                    <a:p>
                      <a:r>
                        <a:rPr lang="ru-RU" sz="1600" dirty="0">
                          <a:latin typeface="Times New Roman" panose="02020603050405020304" pitchFamily="18" charset="0"/>
                          <a:cs typeface="Times New Roman" panose="02020603050405020304" pitchFamily="18" charset="0"/>
                        </a:rPr>
                        <a:t>б) по осуществлению трудовой деятельности в течение не менее трех лет в соответствии с полученной квалификацией с учетом трудоустройства в срок, установленный таким договором.</a:t>
                      </a:r>
                      <a:endParaRPr lang="ru-RU" sz="1600" dirty="0"/>
                    </a:p>
                  </a:txBody>
                  <a:tcPr marL="91438" marR="91438" marT="45717" marB="45717"/>
                </a:tc>
                <a:extLst>
                  <a:ext uri="{0D108BD9-81ED-4DB2-BD59-A6C34878D82A}">
                    <a16:rowId xmlns:a16="http://schemas.microsoft.com/office/drawing/2014/main" val="10001"/>
                  </a:ext>
                </a:extLst>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4">
            <a:extLst>
              <a:ext uri="{FF2B5EF4-FFF2-40B4-BE49-F238E27FC236}">
                <a16:creationId xmlns:a16="http://schemas.microsoft.com/office/drawing/2014/main" id="{C34E7B52-7249-439D-8302-5A74293BC8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90" y="9525"/>
            <a:ext cx="1177268" cy="1242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67" name="Прямоугольник 3">
            <a:extLst>
              <a:ext uri="{FF2B5EF4-FFF2-40B4-BE49-F238E27FC236}">
                <a16:creationId xmlns:a16="http://schemas.microsoft.com/office/drawing/2014/main" id="{798701A6-779D-41C4-A69F-4FF9C140F940}"/>
              </a:ext>
            </a:extLst>
          </p:cNvPr>
          <p:cNvSpPr>
            <a:spLocks noChangeArrowheads="1"/>
          </p:cNvSpPr>
          <p:nvPr/>
        </p:nvSpPr>
        <p:spPr bwMode="auto">
          <a:xfrm>
            <a:off x="409051" y="763480"/>
            <a:ext cx="11522537"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indent="538163">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r>
              <a:rPr lang="ru-RU" altLang="ru-RU" sz="2400" dirty="0">
                <a:latin typeface="Times New Roman" panose="02020603050405020304" pitchFamily="18" charset="0"/>
                <a:cs typeface="Times New Roman" panose="02020603050405020304" pitchFamily="18" charset="0"/>
              </a:rPr>
              <a:t>             </a:t>
            </a:r>
            <a:r>
              <a:rPr lang="ru-RU" altLang="ru-RU" sz="2400" dirty="0">
                <a:solidFill>
                  <a:schemeClr val="bg1"/>
                </a:solidFill>
                <a:latin typeface="Times New Roman" panose="02020603050405020304" pitchFamily="18" charset="0"/>
                <a:cs typeface="Times New Roman" panose="02020603050405020304" pitchFamily="18" charset="0"/>
              </a:rPr>
              <a:t>Квота приема на целевое обучение по специальностям, направлениям </a:t>
            </a:r>
          </a:p>
          <a:p>
            <a:pPr algn="just"/>
            <a:r>
              <a:rPr lang="ru-RU" altLang="ru-RU" sz="2400" dirty="0">
                <a:solidFill>
                  <a:schemeClr val="bg1"/>
                </a:solidFill>
                <a:latin typeface="Times New Roman" panose="02020603050405020304" pitchFamily="18" charset="0"/>
                <a:cs typeface="Times New Roman" panose="02020603050405020304" pitchFamily="18" charset="0"/>
              </a:rPr>
              <a:t>            подготовки высшего образования, научным специальностям устанавливается с учетом потребностей экономики в квалифицированных кадрах и отраслевых особенностей.</a:t>
            </a:r>
          </a:p>
          <a:p>
            <a:pPr algn="just"/>
            <a:r>
              <a:rPr lang="ru-RU" altLang="ru-RU" sz="2400" dirty="0">
                <a:solidFill>
                  <a:schemeClr val="bg1"/>
                </a:solidFill>
                <a:latin typeface="Times New Roman" panose="02020603050405020304" pitchFamily="18" charset="0"/>
                <a:cs typeface="Times New Roman" panose="02020603050405020304" pitchFamily="18" charset="0"/>
              </a:rPr>
              <a:t>Установление квоты приема на целевое обучение, утверждение порядка и сроков ее установления осуществляются:</a:t>
            </a:r>
          </a:p>
          <a:p>
            <a:pPr algn="just"/>
            <a:r>
              <a:rPr lang="ru-RU" altLang="ru-RU" sz="2400" dirty="0">
                <a:solidFill>
                  <a:schemeClr val="bg1"/>
                </a:solidFill>
                <a:latin typeface="Times New Roman" panose="02020603050405020304" pitchFamily="18" charset="0"/>
                <a:cs typeface="Times New Roman" panose="02020603050405020304" pitchFamily="18" charset="0"/>
              </a:rPr>
              <a:t>1) Правительством Российской Федерации - за счет бюджетных ассигнований федерального бюджета;</a:t>
            </a:r>
          </a:p>
          <a:p>
            <a:pPr algn="just"/>
            <a:r>
              <a:rPr lang="ru-RU" altLang="ru-RU" sz="2400" dirty="0">
                <a:solidFill>
                  <a:schemeClr val="bg1"/>
                </a:solidFill>
                <a:latin typeface="Times New Roman" panose="02020603050405020304" pitchFamily="18" charset="0"/>
                <a:cs typeface="Times New Roman" panose="02020603050405020304" pitchFamily="18" charset="0"/>
              </a:rPr>
              <a:t>2) органами государственной власти субъектов Российской Федерации и органами местного самоуправления - за счет соответственно бюджетных ассигнований бюджетов субъектов Российской Федерации, местных бюджетов.</a:t>
            </a:r>
          </a:p>
          <a:p>
            <a:pPr algn="just"/>
            <a:r>
              <a:rPr lang="ru-RU" altLang="ru-RU" sz="2400" dirty="0">
                <a:solidFill>
                  <a:schemeClr val="bg1"/>
                </a:solidFill>
                <a:latin typeface="Times New Roman" panose="02020603050405020304" pitchFamily="18" charset="0"/>
                <a:cs typeface="Times New Roman" panose="02020603050405020304" pitchFamily="18" charset="0"/>
              </a:rPr>
              <a:t>Правительство Российской Федерации вправе устанавливать квоту приема на целевое обучение по конкретным специальностям, направлениям подготовки высшего образования, научным специальностям с указанием перечня субъектов Российской Федерации, на территориях которых может быть трудоустроен гражданин в соответствии с договором о целевом обучении.</a:t>
            </a:r>
          </a:p>
        </p:txBody>
      </p:sp>
      <p:sp>
        <p:nvSpPr>
          <p:cNvPr id="11268" name="Заголовок 1">
            <a:extLst>
              <a:ext uri="{FF2B5EF4-FFF2-40B4-BE49-F238E27FC236}">
                <a16:creationId xmlns:a16="http://schemas.microsoft.com/office/drawing/2014/main" id="{0C4D97E0-4C2B-424E-A60F-9DAB48364F1A}"/>
              </a:ext>
            </a:extLst>
          </p:cNvPr>
          <p:cNvSpPr>
            <a:spLocks noGrp="1"/>
          </p:cNvSpPr>
          <p:nvPr>
            <p:ph type="title"/>
          </p:nvPr>
        </p:nvSpPr>
        <p:spPr>
          <a:xfrm>
            <a:off x="2522830" y="81887"/>
            <a:ext cx="7615469" cy="681593"/>
          </a:xfrm>
        </p:spPr>
        <p:txBody>
          <a:bodyPr>
            <a:normAutofit/>
          </a:bodyPr>
          <a:lstStyle/>
          <a:p>
            <a:r>
              <a:rPr lang="ru-RU" altLang="ru-RU" sz="3200" b="1" dirty="0">
                <a:solidFill>
                  <a:schemeClr val="bg1"/>
                </a:solidFill>
                <a:latin typeface="Times New Roman" panose="02020603050405020304" pitchFamily="18" charset="0"/>
                <a:cs typeface="Times New Roman" panose="02020603050405020304" pitchFamily="18" charset="0"/>
              </a:rPr>
              <a:t>Определение размера квоты</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Заголовок 1">
            <a:extLst>
              <a:ext uri="{FF2B5EF4-FFF2-40B4-BE49-F238E27FC236}">
                <a16:creationId xmlns:a16="http://schemas.microsoft.com/office/drawing/2014/main" id="{2D5F96BE-401A-4767-9B5E-219F9772263E}"/>
              </a:ext>
            </a:extLst>
          </p:cNvPr>
          <p:cNvSpPr>
            <a:spLocks noGrp="1"/>
          </p:cNvSpPr>
          <p:nvPr>
            <p:ph type="title"/>
          </p:nvPr>
        </p:nvSpPr>
        <p:spPr>
          <a:xfrm>
            <a:off x="1785522" y="13749"/>
            <a:ext cx="7979916" cy="754602"/>
          </a:xfrm>
        </p:spPr>
        <p:txBody>
          <a:bodyPr>
            <a:normAutofit/>
          </a:bodyPr>
          <a:lstStyle/>
          <a:p>
            <a:pPr algn="ctr" eaLnBrk="1" hangingPunct="1"/>
            <a:r>
              <a:rPr lang="ru-RU" altLang="ru-RU" sz="2800" b="1" dirty="0">
                <a:solidFill>
                  <a:schemeClr val="bg1"/>
                </a:solidFill>
                <a:latin typeface="Times New Roman" panose="02020603050405020304" pitchFamily="18" charset="0"/>
                <a:cs typeface="Times New Roman" panose="02020603050405020304" pitchFamily="18" charset="0"/>
              </a:rPr>
              <a:t>Размер квоты на целевое обучение</a:t>
            </a:r>
          </a:p>
        </p:txBody>
      </p:sp>
      <p:pic>
        <p:nvPicPr>
          <p:cNvPr id="12291" name="Picture 4">
            <a:extLst>
              <a:ext uri="{FF2B5EF4-FFF2-40B4-BE49-F238E27FC236}">
                <a16:creationId xmlns:a16="http://schemas.microsoft.com/office/drawing/2014/main" id="{7DDEC19B-C064-4B72-9F25-DFBEE496BE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748"/>
            <a:ext cx="1074198" cy="1134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2" name="Прямоугольник 3">
            <a:extLst>
              <a:ext uri="{FF2B5EF4-FFF2-40B4-BE49-F238E27FC236}">
                <a16:creationId xmlns:a16="http://schemas.microsoft.com/office/drawing/2014/main" id="{785FC420-2460-4D3C-A1A4-E6DAE6FE38CF}"/>
              </a:ext>
            </a:extLst>
          </p:cNvPr>
          <p:cNvSpPr>
            <a:spLocks noChangeArrowheads="1"/>
          </p:cNvSpPr>
          <p:nvPr/>
        </p:nvSpPr>
        <p:spPr bwMode="auto">
          <a:xfrm>
            <a:off x="168677" y="768351"/>
            <a:ext cx="11816178" cy="5940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indent="449263">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ru-RU" altLang="ru-RU" sz="2000" b="1" dirty="0">
                <a:solidFill>
                  <a:schemeClr val="bg1"/>
                </a:solidFill>
                <a:latin typeface="Times New Roman" panose="02020603050405020304" pitchFamily="18" charset="0"/>
                <a:cs typeface="Times New Roman" panose="02020603050405020304" pitchFamily="18" charset="0"/>
              </a:rPr>
              <a:t>     </a:t>
            </a:r>
            <a:r>
              <a:rPr lang="ru-RU" altLang="ru-RU" sz="2000" dirty="0">
                <a:solidFill>
                  <a:schemeClr val="bg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Постановление Правительства РФ от 18 декабря 2020 г. N 2150 "Об установлении квоты на  </a:t>
            </a:r>
          </a:p>
          <a:p>
            <a:pPr>
              <a:lnSpc>
                <a:spcPct val="100000"/>
              </a:lnSpc>
              <a:spcBef>
                <a:spcPct val="0"/>
              </a:spcBef>
              <a:buFontTx/>
              <a:buNone/>
            </a:pPr>
            <a:r>
              <a:rPr lang="ru-RU" altLang="ru-RU" sz="2000" dirty="0">
                <a:solidFill>
                  <a:schemeClr val="bg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 образование иностранных граждан и лиц без гражданства в Российской Федерации": </a:t>
            </a:r>
            <a:endParaRPr lang="ru-RU" altLang="ru-RU" sz="2000" dirty="0">
              <a:solidFill>
                <a:schemeClr val="bg1"/>
              </a:solidFill>
              <a:latin typeface="Times New Roman" panose="02020603050405020304" pitchFamily="18" charset="0"/>
              <a:cs typeface="Times New Roman" panose="02020603050405020304" pitchFamily="18" charset="0"/>
            </a:endParaRPr>
          </a:p>
          <a:p>
            <a:pPr algn="just">
              <a:lnSpc>
                <a:spcPct val="100000"/>
              </a:lnSpc>
              <a:spcBef>
                <a:spcPct val="0"/>
              </a:spcBef>
              <a:buFontTx/>
              <a:buNone/>
            </a:pPr>
            <a:r>
              <a:rPr lang="ru-RU" altLang="ru-RU" sz="2000" dirty="0">
                <a:latin typeface="Times New Roman" panose="02020603050405020304" pitchFamily="18" charset="0"/>
                <a:cs typeface="Times New Roman" panose="02020603050405020304" pitchFamily="18" charset="0"/>
              </a:rPr>
              <a:t>квота на образование в Российской Федерации иностранных граждан и лиц без гражданства, в том числе соотечественников, проживающих за рубежом, получаемое в образовательных организациях по образовательным программам среднего профессионального образования, высшего образования и дополнительного профессионального образования за счет бюджетных ассигнований федерального бюджета, не превышает в 2021 г 18 тыс. человек, в 2022 г - 23 тыс. человек и начиная с 2023 г - 30 тыс. человек.  </a:t>
            </a:r>
          </a:p>
          <a:p>
            <a:pPr algn="just">
              <a:lnSpc>
                <a:spcPct val="100000"/>
              </a:lnSpc>
              <a:spcBef>
                <a:spcPct val="0"/>
              </a:spcBef>
              <a:buFontTx/>
              <a:buNone/>
            </a:pPr>
            <a:r>
              <a:rPr lang="ru-RU" altLang="ru-RU" sz="2000" dirty="0">
                <a:solidFill>
                  <a:schemeClr val="bg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Постановление Правительства РФ от 30 марта 2009 г. N 258 "Об установлении ежегодных квот приема на обучение на безвозмездной и льготной основе сотрудников органов внутренних дел (полиции) государств - участников Содружества Независимых Государств в образовательные учреждения высшего и дополнительного профессионального образования Министерства внутренних дел Российской Федерации":</a:t>
            </a:r>
            <a:r>
              <a:rPr lang="ru-RU" altLang="ru-RU" sz="2000" dirty="0">
                <a:solidFill>
                  <a:schemeClr val="bg1"/>
                </a:solidFill>
                <a:latin typeface="Times New Roman" panose="02020603050405020304" pitchFamily="18" charset="0"/>
                <a:cs typeface="Times New Roman" panose="02020603050405020304" pitchFamily="18" charset="0"/>
              </a:rPr>
              <a:t> </a:t>
            </a:r>
          </a:p>
          <a:p>
            <a:pPr>
              <a:lnSpc>
                <a:spcPct val="100000"/>
              </a:lnSpc>
              <a:spcBef>
                <a:spcPct val="0"/>
              </a:spcBef>
              <a:buFontTx/>
              <a:buNone/>
            </a:pPr>
            <a:r>
              <a:rPr lang="ru-RU" altLang="ru-RU" sz="2000" dirty="0">
                <a:latin typeface="Times New Roman" panose="02020603050405020304" pitchFamily="18" charset="0"/>
                <a:cs typeface="Times New Roman" panose="02020603050405020304" pitchFamily="18" charset="0"/>
              </a:rPr>
              <a:t>ежегодные квоты приема на обучение сотрудников органов внутренних дел (полиции) государств - участников Содружества Независимых Государств в образовательные учреждения высшего и дополнительного профессионального образования Министерства внутренних дел Российской Федерации:</a:t>
            </a:r>
          </a:p>
          <a:p>
            <a:pPr>
              <a:lnSpc>
                <a:spcPct val="100000"/>
              </a:lnSpc>
              <a:spcBef>
                <a:spcPct val="0"/>
              </a:spcBef>
              <a:buFontTx/>
              <a:buNone/>
            </a:pPr>
            <a:r>
              <a:rPr lang="ru-RU" altLang="ru-RU" sz="2000" dirty="0">
                <a:latin typeface="Times New Roman" panose="02020603050405020304" pitchFamily="18" charset="0"/>
                <a:cs typeface="Times New Roman" panose="02020603050405020304" pitchFamily="18" charset="0"/>
              </a:rPr>
              <a:t>на безвозмездной основе (обучение и содержание осуществляются за счет средств федерального бюджета) - до 300 человек;</a:t>
            </a:r>
          </a:p>
          <a:p>
            <a:pPr>
              <a:lnSpc>
                <a:spcPct val="100000"/>
              </a:lnSpc>
              <a:spcBef>
                <a:spcPct val="0"/>
              </a:spcBef>
              <a:buFontTx/>
              <a:buNone/>
            </a:pPr>
            <a:r>
              <a:rPr lang="ru-RU" altLang="ru-RU" sz="2000" dirty="0">
                <a:latin typeface="Times New Roman" panose="02020603050405020304" pitchFamily="18" charset="0"/>
                <a:cs typeface="Times New Roman" panose="02020603050405020304" pitchFamily="18" charset="0"/>
              </a:rPr>
              <a:t>на льготной основе (обучение осуществляется за счет средств федерального бюджета, содержание - за счет средств направляющей стороны) - до 400 человек.</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Прямоугольник 2">
            <a:extLst>
              <a:ext uri="{FF2B5EF4-FFF2-40B4-BE49-F238E27FC236}">
                <a16:creationId xmlns:a16="http://schemas.microsoft.com/office/drawing/2014/main" id="{785B5D5D-646F-4C14-98D2-C7A55AF1F8A5}"/>
              </a:ext>
            </a:extLst>
          </p:cNvPr>
          <p:cNvSpPr>
            <a:spLocks noChangeArrowheads="1"/>
          </p:cNvSpPr>
          <p:nvPr/>
        </p:nvSpPr>
        <p:spPr bwMode="auto">
          <a:xfrm>
            <a:off x="355107" y="790114"/>
            <a:ext cx="11656379" cy="5755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indent="449263">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ru-RU" altLang="ru-RU" sz="2000" dirty="0">
                <a:latin typeface="Times New Roman" panose="02020603050405020304" pitchFamily="18" charset="0"/>
                <a:cs typeface="Times New Roman" panose="02020603050405020304" pitchFamily="18" charset="0"/>
                <a:hlinkClick r:id="rId2"/>
              </a:rPr>
              <a:t>Постановление Правительства РФ от 14 февраля 2009 г. N 129 "О безвозмездной подготовке сотрудников органов внутренних дел (полиции) африканских государств в образовательных </a:t>
            </a:r>
            <a:r>
              <a:rPr lang="ru-RU" altLang="ru-RU" sz="2000" dirty="0" err="1">
                <a:latin typeface="Times New Roman" panose="02020603050405020304" pitchFamily="18" charset="0"/>
                <a:cs typeface="Times New Roman" panose="02020603050405020304" pitchFamily="18" charset="0"/>
                <a:hlinkClick r:id="rId2"/>
              </a:rPr>
              <a:t>учреж</a:t>
            </a:r>
            <a:r>
              <a:rPr lang="ru-RU" altLang="ru-RU" sz="2000" dirty="0">
                <a:latin typeface="Times New Roman" panose="02020603050405020304" pitchFamily="18" charset="0"/>
                <a:cs typeface="Times New Roman" panose="02020603050405020304" pitchFamily="18" charset="0"/>
                <a:hlinkClick r:id="rId2"/>
              </a:rPr>
              <a:t>- </a:t>
            </a:r>
            <a:r>
              <a:rPr lang="ru-RU" altLang="ru-RU" sz="2000" dirty="0" err="1">
                <a:latin typeface="Times New Roman" panose="02020603050405020304" pitchFamily="18" charset="0"/>
                <a:cs typeface="Times New Roman" panose="02020603050405020304" pitchFamily="18" charset="0"/>
                <a:hlinkClick r:id="rId2"/>
              </a:rPr>
              <a:t>дениях</a:t>
            </a:r>
            <a:r>
              <a:rPr lang="ru-RU" altLang="ru-RU" sz="2000" dirty="0">
                <a:latin typeface="Times New Roman" panose="02020603050405020304" pitchFamily="18" charset="0"/>
                <a:cs typeface="Times New Roman" panose="02020603050405020304" pitchFamily="18" charset="0"/>
                <a:hlinkClick r:id="rId2"/>
              </a:rPr>
              <a:t> высшего и дополнительного профессионального образования Министерства внутренних дел РФ":  </a:t>
            </a:r>
            <a:endParaRPr lang="ru-RU" altLang="ru-RU" sz="2000" dirty="0">
              <a:latin typeface="Times New Roman" panose="02020603050405020304" pitchFamily="18" charset="0"/>
              <a:cs typeface="Times New Roman" panose="02020603050405020304" pitchFamily="18" charset="0"/>
            </a:endParaRPr>
          </a:p>
          <a:p>
            <a:pPr algn="just">
              <a:lnSpc>
                <a:spcPct val="100000"/>
              </a:lnSpc>
              <a:spcBef>
                <a:spcPct val="0"/>
              </a:spcBef>
              <a:buFontTx/>
              <a:buNone/>
            </a:pPr>
            <a:r>
              <a:rPr lang="ru-RU" altLang="ru-RU" sz="2000" dirty="0">
                <a:latin typeface="Times New Roman" panose="02020603050405020304" pitchFamily="18" charset="0"/>
                <a:cs typeface="Times New Roman" panose="02020603050405020304" pitchFamily="18" charset="0"/>
              </a:rPr>
              <a:t>ежегодная квота по приему на обучение сотрудников органов внутренних дел (полиции) африканских государств в образовательные учреждения высшего и дополнительного профессионального образования Министерства внутренних дел Российской Федерации на безвозмездной основе (обучение и содержание за счет средств федерального бюджета) в размере 350 человек.</a:t>
            </a:r>
          </a:p>
          <a:p>
            <a:pPr algn="just">
              <a:lnSpc>
                <a:spcPct val="100000"/>
              </a:lnSpc>
              <a:spcBef>
                <a:spcPct val="0"/>
              </a:spcBef>
              <a:buFontTx/>
              <a:buNone/>
            </a:pPr>
            <a:r>
              <a:rPr lang="ru-RU" altLang="ru-RU" sz="2000" dirty="0">
                <a:latin typeface="Times New Roman" panose="02020603050405020304" pitchFamily="18" charset="0"/>
                <a:cs typeface="Times New Roman" panose="02020603050405020304" pitchFamily="18" charset="0"/>
                <a:hlinkClick r:id="rId3"/>
              </a:rPr>
              <a:t>Распоряжение Правительства РФ от 21 февраля 2017 г. N 315-р Об установлении ежегодных квот приема на обучение военнослужащих внутренних войск и войск национальной гвардии государств - участников СНГ в образовательные организации высшего образования войск национальной гвардии РФ:</a:t>
            </a:r>
            <a:endParaRPr lang="ru-RU" altLang="ru-RU" sz="2000" dirty="0">
              <a:latin typeface="Times New Roman" panose="02020603050405020304" pitchFamily="18" charset="0"/>
              <a:cs typeface="Times New Roman" panose="02020603050405020304" pitchFamily="18" charset="0"/>
            </a:endParaRPr>
          </a:p>
          <a:p>
            <a:pPr algn="just">
              <a:lnSpc>
                <a:spcPct val="100000"/>
              </a:lnSpc>
              <a:spcBef>
                <a:spcPct val="0"/>
              </a:spcBef>
              <a:buFontTx/>
              <a:buNone/>
            </a:pPr>
            <a:r>
              <a:rPr lang="ru-RU" altLang="ru-RU" sz="2000" dirty="0">
                <a:latin typeface="Times New Roman" panose="02020603050405020304" pitchFamily="18" charset="0"/>
                <a:cs typeface="Times New Roman" panose="02020603050405020304" pitchFamily="18" charset="0"/>
              </a:rPr>
              <a:t>ежегодные квоты приема на обучение военнослужащих внутренних войск и войск национальной гвардии государств - участников Содружества Независимых Государств в образовательные организации высшего образования войск национальной гвардии Российской Федерации:</a:t>
            </a:r>
          </a:p>
          <a:p>
            <a:pPr algn="just">
              <a:lnSpc>
                <a:spcPct val="100000"/>
              </a:lnSpc>
              <a:spcBef>
                <a:spcPct val="0"/>
              </a:spcBef>
              <a:buFontTx/>
              <a:buNone/>
            </a:pPr>
            <a:r>
              <a:rPr lang="ru-RU" altLang="ru-RU" sz="2000" dirty="0">
                <a:latin typeface="Times New Roman" panose="02020603050405020304" pitchFamily="18" charset="0"/>
                <a:cs typeface="Times New Roman" panose="02020603050405020304" pitchFamily="18" charset="0"/>
              </a:rPr>
              <a:t>- на безвозмездной основе (обучение и содержание осуществляются за счет средств федерального бюджета) - до 30 человек;</a:t>
            </a:r>
          </a:p>
          <a:p>
            <a:pPr algn="just">
              <a:lnSpc>
                <a:spcPct val="100000"/>
              </a:lnSpc>
              <a:spcBef>
                <a:spcPct val="0"/>
              </a:spcBef>
              <a:buFontTx/>
              <a:buNone/>
            </a:pPr>
            <a:r>
              <a:rPr lang="ru-RU" altLang="ru-RU" sz="2000" dirty="0">
                <a:latin typeface="Times New Roman" panose="02020603050405020304" pitchFamily="18" charset="0"/>
                <a:cs typeface="Times New Roman" panose="02020603050405020304" pitchFamily="18" charset="0"/>
              </a:rPr>
              <a:t>- на льготной основе (обучение осуществляется за счет средств федерального бюджета, содержание - за счет средств направляющей стороны) - до 40 человек.</a:t>
            </a:r>
          </a:p>
          <a:p>
            <a:pPr>
              <a:lnSpc>
                <a:spcPct val="100000"/>
              </a:lnSpc>
              <a:spcBef>
                <a:spcPct val="0"/>
              </a:spcBef>
              <a:buFontTx/>
              <a:buNone/>
            </a:pPr>
            <a:endParaRPr lang="ru-RU" altLang="ru-RU" b="1" dirty="0">
              <a:cs typeface="Times New Roman" panose="02020603050405020304" pitchFamily="18" charset="0"/>
            </a:endParaRPr>
          </a:p>
        </p:txBody>
      </p:sp>
      <p:pic>
        <p:nvPicPr>
          <p:cNvPr id="13315" name="Picture 4">
            <a:extLst>
              <a:ext uri="{FF2B5EF4-FFF2-40B4-BE49-F238E27FC236}">
                <a16:creationId xmlns:a16="http://schemas.microsoft.com/office/drawing/2014/main" id="{36BA1E7D-BD33-4DA7-9084-3090C6EAAB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
            <a:ext cx="1065320" cy="112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6" name="Заголовок 2">
            <a:extLst>
              <a:ext uri="{FF2B5EF4-FFF2-40B4-BE49-F238E27FC236}">
                <a16:creationId xmlns:a16="http://schemas.microsoft.com/office/drawing/2014/main" id="{9E1B8409-08F5-42F1-82FC-ABE959D11A17}"/>
              </a:ext>
            </a:extLst>
          </p:cNvPr>
          <p:cNvSpPr>
            <a:spLocks noGrp="1"/>
          </p:cNvSpPr>
          <p:nvPr>
            <p:ph type="title"/>
          </p:nvPr>
        </p:nvSpPr>
        <p:spPr>
          <a:xfrm>
            <a:off x="1865559" y="146050"/>
            <a:ext cx="9355816" cy="644063"/>
          </a:xfrm>
        </p:spPr>
        <p:txBody>
          <a:bodyPr>
            <a:normAutofit/>
          </a:bodyPr>
          <a:lstStyle/>
          <a:p>
            <a:r>
              <a:rPr lang="ru-RU" altLang="ru-RU" sz="3200" b="1" dirty="0">
                <a:solidFill>
                  <a:schemeClr val="bg1"/>
                </a:solidFill>
                <a:latin typeface="Times New Roman" panose="02020603050405020304" pitchFamily="18" charset="0"/>
                <a:cs typeface="Times New Roman" panose="02020603050405020304" pitchFamily="18" charset="0"/>
              </a:rPr>
              <a:t>Размер квоты на целевое обучение</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Заголовок 1">
            <a:extLst>
              <a:ext uri="{FF2B5EF4-FFF2-40B4-BE49-F238E27FC236}">
                <a16:creationId xmlns:a16="http://schemas.microsoft.com/office/drawing/2014/main" id="{48A7F669-EC89-407E-8143-47E19A116832}"/>
              </a:ext>
            </a:extLst>
          </p:cNvPr>
          <p:cNvSpPr>
            <a:spLocks noGrp="1"/>
          </p:cNvSpPr>
          <p:nvPr>
            <p:ph type="title"/>
          </p:nvPr>
        </p:nvSpPr>
        <p:spPr>
          <a:xfrm>
            <a:off x="1802167" y="146050"/>
            <a:ext cx="9552373" cy="706437"/>
          </a:xfrm>
        </p:spPr>
        <p:txBody>
          <a:bodyPr/>
          <a:lstStyle/>
          <a:p>
            <a:pPr algn="ctr" eaLnBrk="1" hangingPunct="1"/>
            <a:r>
              <a:rPr lang="ru-RU" altLang="ru-RU" dirty="0">
                <a:solidFill>
                  <a:schemeClr val="bg1"/>
                </a:solidFill>
                <a:latin typeface="Times New Roman" panose="02020603050405020304" pitchFamily="18" charset="0"/>
                <a:cs typeface="Times New Roman" panose="02020603050405020304" pitchFamily="18" charset="0"/>
              </a:rPr>
              <a:t>Размер квоты на целевое обучение</a:t>
            </a:r>
          </a:p>
        </p:txBody>
      </p:sp>
      <p:pic>
        <p:nvPicPr>
          <p:cNvPr id="14339" name="Picture 4">
            <a:extLst>
              <a:ext uri="{FF2B5EF4-FFF2-40B4-BE49-F238E27FC236}">
                <a16:creationId xmlns:a16="http://schemas.microsoft.com/office/drawing/2014/main" id="{552DCE48-0EFA-430B-B152-157065EF05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040"/>
            <a:ext cx="1235106" cy="1303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0" name="Прямоугольник 3">
            <a:extLst>
              <a:ext uri="{FF2B5EF4-FFF2-40B4-BE49-F238E27FC236}">
                <a16:creationId xmlns:a16="http://schemas.microsoft.com/office/drawing/2014/main" id="{2C8E96C7-6525-444C-9D3C-86D4E0C1A964}"/>
              </a:ext>
            </a:extLst>
          </p:cNvPr>
          <p:cNvSpPr>
            <a:spLocks noChangeArrowheads="1"/>
          </p:cNvSpPr>
          <p:nvPr/>
        </p:nvSpPr>
        <p:spPr bwMode="auto">
          <a:xfrm>
            <a:off x="471488" y="1323975"/>
            <a:ext cx="1160621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449263">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ru-RU" altLang="ru-RU" sz="2400" dirty="0">
                <a:latin typeface="Times New Roman" panose="02020603050405020304" pitchFamily="18" charset="0"/>
                <a:cs typeface="Times New Roman" panose="02020603050405020304" pitchFamily="18" charset="0"/>
                <a:hlinkClick r:id="rId3"/>
              </a:rPr>
              <a:t>Распоряжение Правительства РФ от 23 ноября 2021 г. N 3303-р Об установлении на 2022 г. квоты приема на целевое обучение по образовательным программам высшего образования за счет бюджетных ассигнований федерального бюджета:</a:t>
            </a:r>
            <a:endParaRPr lang="ru-RU" altLang="ru-RU" sz="2400" dirty="0">
              <a:latin typeface="Times New Roman" panose="02020603050405020304" pitchFamily="18" charset="0"/>
              <a:cs typeface="Times New Roman" panose="02020603050405020304" pitchFamily="18" charset="0"/>
            </a:endParaRPr>
          </a:p>
        </p:txBody>
      </p:sp>
      <p:pic>
        <p:nvPicPr>
          <p:cNvPr id="14341" name="Рисунок 1">
            <a:extLst>
              <a:ext uri="{FF2B5EF4-FFF2-40B4-BE49-F238E27FC236}">
                <a16:creationId xmlns:a16="http://schemas.microsoft.com/office/drawing/2014/main" id="{655577B1-7876-4139-8C0F-2CB7068B6E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2896" t="27063" r="9476" b="12746"/>
          <a:stretch>
            <a:fillRect/>
          </a:stretch>
        </p:blipFill>
        <p:spPr bwMode="auto">
          <a:xfrm>
            <a:off x="0" y="2840854"/>
            <a:ext cx="6293082" cy="314737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14342" name="Рисунок 1">
            <a:extLst>
              <a:ext uri="{FF2B5EF4-FFF2-40B4-BE49-F238E27FC236}">
                <a16:creationId xmlns:a16="http://schemas.microsoft.com/office/drawing/2014/main" id="{23038420-BC6A-4514-9C56-F96F1530EF2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8975" t="30887" r="16142" b="12099"/>
          <a:stretch>
            <a:fillRect/>
          </a:stretch>
        </p:blipFill>
        <p:spPr bwMode="auto">
          <a:xfrm>
            <a:off x="5655739" y="2995792"/>
            <a:ext cx="6341504" cy="371615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4">
            <a:extLst>
              <a:ext uri="{FF2B5EF4-FFF2-40B4-BE49-F238E27FC236}">
                <a16:creationId xmlns:a16="http://schemas.microsoft.com/office/drawing/2014/main" id="{38B5E508-CAD3-4964-AFC1-4175348AE3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90" y="0"/>
            <a:ext cx="1257562" cy="1327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Прямоугольник 3">
            <a:extLst>
              <a:ext uri="{FF2B5EF4-FFF2-40B4-BE49-F238E27FC236}">
                <a16:creationId xmlns:a16="http://schemas.microsoft.com/office/drawing/2014/main" id="{401E9D1E-9138-4FBE-8EEB-F48902F7F194}"/>
              </a:ext>
            </a:extLst>
          </p:cNvPr>
          <p:cNvSpPr>
            <a:spLocks noChangeArrowheads="1"/>
          </p:cNvSpPr>
          <p:nvPr/>
        </p:nvSpPr>
        <p:spPr bwMode="auto">
          <a:xfrm>
            <a:off x="1336352" y="734302"/>
            <a:ext cx="10533093" cy="5909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indent="449263">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just">
              <a:lnSpc>
                <a:spcPct val="100000"/>
              </a:lnSpc>
              <a:spcBef>
                <a:spcPct val="0"/>
              </a:spcBef>
              <a:buFontTx/>
              <a:buNone/>
            </a:pPr>
            <a:r>
              <a:rPr lang="ru-RU" altLang="ru-RU" dirty="0">
                <a:solidFill>
                  <a:schemeClr val="bg1"/>
                </a:solidFill>
                <a:latin typeface="Times New Roman" panose="02020603050405020304" pitchFamily="18" charset="0"/>
                <a:cs typeface="Times New Roman" panose="02020603050405020304" pitchFamily="18" charset="0"/>
              </a:rPr>
              <a:t>Таким образом, условием, при котором допускается заключение договора о целевом обучении, является нуждаемость экономики в соответствующих специалистах в том или ином субъекте РФ. Размер квоты варьируется в зависимости от степени нуждаемости в тех или иных специалистах, который определяется либо в процентах от общей численности поступающих на направление подготовки (10 – 35%), либо в абсолютных показателях (30 – 30000 человек).</a:t>
            </a:r>
          </a:p>
          <a:p>
            <a:pPr>
              <a:lnSpc>
                <a:spcPct val="100000"/>
              </a:lnSpc>
              <a:spcBef>
                <a:spcPct val="0"/>
              </a:spcBef>
              <a:buFontTx/>
              <a:buNone/>
            </a:pPr>
            <a:r>
              <a:rPr lang="ru-RU" altLang="ru-RU" sz="1400" dirty="0">
                <a:solidFill>
                  <a:schemeClr val="bg1"/>
                </a:solidFill>
                <a:latin typeface="Times New Roman" panose="02020603050405020304" pitchFamily="18" charset="0"/>
                <a:cs typeface="Times New Roman" panose="02020603050405020304" pitchFamily="18" charset="0"/>
              </a:rPr>
              <a:t> </a:t>
            </a:r>
          </a:p>
          <a:p>
            <a:pPr algn="just">
              <a:lnSpc>
                <a:spcPct val="100000"/>
              </a:lnSpc>
              <a:spcBef>
                <a:spcPct val="0"/>
              </a:spcBef>
              <a:buFontTx/>
              <a:buNone/>
            </a:pPr>
            <a:r>
              <a:rPr lang="ru-RU" altLang="ru-RU" dirty="0">
                <a:solidFill>
                  <a:schemeClr val="bg1"/>
                </a:solidFill>
                <a:latin typeface="Times New Roman" panose="02020603050405020304" pitchFamily="18" charset="0"/>
                <a:cs typeface="Times New Roman" panose="02020603050405020304" pitchFamily="18" charset="0"/>
              </a:rPr>
              <a:t>При этом прием на целевое обучение по образовательным программам высшего образования в пределах установленной квоты осуществляется по конкурсу, проводимому в соответствии с порядком приема, предусмотренным частью 8 статьи 35 Закона об образовании.</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Заголовок 1">
            <a:extLst>
              <a:ext uri="{FF2B5EF4-FFF2-40B4-BE49-F238E27FC236}">
                <a16:creationId xmlns:a16="http://schemas.microsoft.com/office/drawing/2014/main" id="{B5116E21-E905-40F4-BD51-FCF26453D825}"/>
              </a:ext>
            </a:extLst>
          </p:cNvPr>
          <p:cNvSpPr>
            <a:spLocks noGrp="1"/>
          </p:cNvSpPr>
          <p:nvPr>
            <p:ph type="title"/>
          </p:nvPr>
        </p:nvSpPr>
        <p:spPr>
          <a:xfrm>
            <a:off x="1017588" y="2573338"/>
            <a:ext cx="10515600" cy="1325562"/>
          </a:xfrm>
        </p:spPr>
        <p:txBody>
          <a:bodyPr/>
          <a:lstStyle/>
          <a:p>
            <a:pPr algn="ctr" eaLnBrk="1" hangingPunct="1"/>
            <a:r>
              <a:rPr lang="ru-RU" altLang="ru-RU" b="1" dirty="0">
                <a:solidFill>
                  <a:schemeClr val="bg1"/>
                </a:solidFill>
              </a:rPr>
              <a:t>Спасибо за внимание!</a:t>
            </a:r>
          </a:p>
        </p:txBody>
      </p:sp>
      <p:pic>
        <p:nvPicPr>
          <p:cNvPr id="16387" name="Picture 4">
            <a:extLst>
              <a:ext uri="{FF2B5EF4-FFF2-40B4-BE49-F238E27FC236}">
                <a16:creationId xmlns:a16="http://schemas.microsoft.com/office/drawing/2014/main" id="{1E554E18-6765-42AE-9FB0-83E14002A9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 y="146050"/>
            <a:ext cx="1538288" cy="162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1" y="0"/>
            <a:ext cx="1537738" cy="1623781"/>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a:extLst>
              <a:ext uri="{FF2B5EF4-FFF2-40B4-BE49-F238E27FC236}">
                <a16:creationId xmlns:a16="http://schemas.microsoft.com/office/drawing/2014/main" id="{5F3525DD-D9B5-4432-8B38-E76D36983336}"/>
              </a:ext>
            </a:extLst>
          </p:cNvPr>
          <p:cNvSpPr/>
          <p:nvPr/>
        </p:nvSpPr>
        <p:spPr>
          <a:xfrm>
            <a:off x="304800" y="1779687"/>
            <a:ext cx="11602065" cy="369332"/>
          </a:xfrm>
          <a:prstGeom prst="rect">
            <a:avLst/>
          </a:prstGeom>
        </p:spPr>
        <p:txBody>
          <a:bodyPr wrap="square">
            <a:spAutoFit/>
          </a:bodyPr>
          <a:lstStyle/>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endParaRPr lang="ru-RU" dirty="0"/>
          </a:p>
        </p:txBody>
      </p:sp>
      <p:sp>
        <p:nvSpPr>
          <p:cNvPr id="2" name="Прямоугольник 1">
            <a:extLst>
              <a:ext uri="{FF2B5EF4-FFF2-40B4-BE49-F238E27FC236}">
                <a16:creationId xmlns:a16="http://schemas.microsoft.com/office/drawing/2014/main" id="{F0CAA995-F1D7-45BC-B466-74D34F12673D}"/>
              </a:ext>
            </a:extLst>
          </p:cNvPr>
          <p:cNvSpPr/>
          <p:nvPr/>
        </p:nvSpPr>
        <p:spPr>
          <a:xfrm>
            <a:off x="403123" y="2787470"/>
            <a:ext cx="11602064" cy="2031325"/>
          </a:xfrm>
          <a:prstGeom prst="rect">
            <a:avLst/>
          </a:prstGeom>
        </p:spPr>
        <p:txBody>
          <a:bodyPr wrap="square">
            <a:spAutoFit/>
          </a:bodyPr>
          <a:lstStyle/>
          <a:p>
            <a:pPr algn="ctr">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ctr">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Внесенными изменениями Правительство РФ наделено полномочиями по установлению дополнительных контрольных цифр приема на обучение в 2022 году за счет бюджетных ассигнований федерального бюджета по направлениям подготовки высшего образования по программам магистратуры для распределения Минобрнауки России таких контрольных цифр приема без проведения публичного конкурса организациям, осуществляющим образовательную деятельность. </a:t>
            </a:r>
            <a:endParaRPr lang="ru-RU" sz="20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6" name="Прямоугольник 5">
            <a:extLst>
              <a:ext uri="{FF2B5EF4-FFF2-40B4-BE49-F238E27FC236}">
                <a16:creationId xmlns:a16="http://schemas.microsoft.com/office/drawing/2014/main" id="{8F35EAFD-CE3D-4675-951B-8CAD6E657BCE}"/>
              </a:ext>
            </a:extLst>
          </p:cNvPr>
          <p:cNvSpPr/>
          <p:nvPr/>
        </p:nvSpPr>
        <p:spPr>
          <a:xfrm>
            <a:off x="1544399" y="436919"/>
            <a:ext cx="10264143" cy="1231106"/>
          </a:xfrm>
          <a:prstGeom prst="rect">
            <a:avLst/>
          </a:prstGeom>
        </p:spPr>
        <p:txBody>
          <a:bodyPr wrap="square">
            <a:spAutoFit/>
          </a:bodyPr>
          <a:lstStyle/>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ФЕДЕРАЛЬНЫЙ ЗАКОН</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от 28 мая 2022 г. № 153-ФЗ</a:t>
            </a: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 ВНЕСЕНИИ ИЗМЕНЕНИЯ В СТАТЬЮ 19 ФЕДЕРАЛЬНОГО ЗАКОНА «О ВНЕСЕНИИ ИЗМЕНЕНИЙ В ОТДЕЛЬНЫЕ ЗАКОНОДАТЕЛЬНЫЕ АКТЫ РОССИЙСКОЙ ФЕДЕРАЦИИ»</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13191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1" y="0"/>
            <a:ext cx="1379687" cy="1518753"/>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a:extLst>
              <a:ext uri="{FF2B5EF4-FFF2-40B4-BE49-F238E27FC236}">
                <a16:creationId xmlns:a16="http://schemas.microsoft.com/office/drawing/2014/main" id="{5F3525DD-D9B5-4432-8B38-E76D36983336}"/>
              </a:ext>
            </a:extLst>
          </p:cNvPr>
          <p:cNvSpPr/>
          <p:nvPr/>
        </p:nvSpPr>
        <p:spPr>
          <a:xfrm>
            <a:off x="304800" y="1779687"/>
            <a:ext cx="11602065" cy="369332"/>
          </a:xfrm>
          <a:prstGeom prst="rect">
            <a:avLst/>
          </a:prstGeom>
        </p:spPr>
        <p:txBody>
          <a:bodyPr wrap="square">
            <a:spAutoFit/>
          </a:bodyPr>
          <a:lstStyle/>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endParaRPr lang="ru-RU" dirty="0"/>
          </a:p>
        </p:txBody>
      </p:sp>
      <p:sp>
        <p:nvSpPr>
          <p:cNvPr id="5" name="Прямоугольник 4">
            <a:extLst>
              <a:ext uri="{FF2B5EF4-FFF2-40B4-BE49-F238E27FC236}">
                <a16:creationId xmlns:a16="http://schemas.microsoft.com/office/drawing/2014/main" id="{2D7D5FC4-1C58-4F7A-8F13-625A811D24F4}"/>
              </a:ext>
            </a:extLst>
          </p:cNvPr>
          <p:cNvSpPr/>
          <p:nvPr/>
        </p:nvSpPr>
        <p:spPr>
          <a:xfrm>
            <a:off x="1544399" y="473336"/>
            <a:ext cx="10640940" cy="338554"/>
          </a:xfrm>
          <a:prstGeom prst="rect">
            <a:avLst/>
          </a:prstGeom>
        </p:spPr>
        <p:txBody>
          <a:bodyPr wrap="square">
            <a:spAutoFit/>
          </a:bodyPr>
          <a:lstStyle/>
          <a:p>
            <a:pPr algn="ctr">
              <a:spcAft>
                <a:spcPts val="0"/>
              </a:spcAft>
            </a:pPr>
            <a:r>
              <a:rPr lang="ru-RU" sz="16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endParaRPr lang="ru-RU" sz="16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2" name="Прямоугольник 1">
            <a:extLst>
              <a:ext uri="{FF2B5EF4-FFF2-40B4-BE49-F238E27FC236}">
                <a16:creationId xmlns:a16="http://schemas.microsoft.com/office/drawing/2014/main" id="{2E3C4D0A-9260-415B-B4D8-0E47460D5C63}"/>
              </a:ext>
            </a:extLst>
          </p:cNvPr>
          <p:cNvSpPr/>
          <p:nvPr/>
        </p:nvSpPr>
        <p:spPr>
          <a:xfrm>
            <a:off x="304800" y="1486129"/>
            <a:ext cx="11602065" cy="5170646"/>
          </a:xfrm>
          <a:prstGeom prst="rect">
            <a:avLst/>
          </a:prstGeom>
        </p:spPr>
        <p:txBody>
          <a:bodyPr wrap="square">
            <a:spAutoFit/>
          </a:bodyPr>
          <a:lstStyle/>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Утверждено Положение, устанавливающее порядок функционирования </a:t>
            </a:r>
            <a:r>
              <a:rPr lang="ru-RU"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суперсервиса</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«Поступление в вуз онлайн» (далее - </a:t>
            </a:r>
            <a:r>
              <a:rPr lang="ru-RU"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суперсервис</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включая взаимодействие информационных систем, обеспечивающих организацию приема граждан РФ, иностранных граждан и лиц без гражданства, поступающих на обучение в образовательные организации высшего образования и их филиалы, находящиеся на территории РФ, по программам бакалавриата и программам специалитета, в том числе за счет средств физических и (или) юридических лиц, с использованием инфраструктуры, обеспечивающей информационно-технологическое взаимодействие информационных систем, используемых для предоставления государственных и муниципальных услуг и исполнения государственных и муниципальных функций в электронной форме.</a:t>
            </a: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Определен круг субъектов, обеспечивающих функционирование </a:t>
            </a:r>
            <a:r>
              <a:rPr lang="ru-RU"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суперсервиса</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в рамках приемной кампании в пределах своей компетенции, к которым отнесены Минобрнауки России, </a:t>
            </a:r>
            <a:r>
              <a:rPr lang="ru-RU" dirty="0" err="1">
                <a:solidFill>
                  <a:schemeClr val="bg1"/>
                </a:solidFill>
                <a:latin typeface="Times New Roman" panose="02020603050405020304" pitchFamily="18" charset="0"/>
                <a:ea typeface="Calibri" panose="020F0502020204030204" pitchFamily="34" charset="0"/>
                <a:cs typeface="Times New Roman" panose="02020603050405020304" pitchFamily="18" charset="0"/>
              </a:rPr>
              <a:t>Минцифры</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России, Рособрнадзор, а также образовательные организации, утверждены их полномочия.</a:t>
            </a:r>
            <a:r>
              <a:rPr lang="ru-RU" sz="1200" dirty="0">
                <a:solidFill>
                  <a:schemeClr val="bg1"/>
                </a:solidFill>
                <a:highlight>
                  <a:srgbClr val="FFFF00"/>
                </a:highlight>
                <a:latin typeface="Arial" panose="020B0604020202020204" pitchFamily="34" charset="0"/>
                <a:ea typeface="Calibri" panose="020F0502020204030204" pitchFamily="34" charset="0"/>
                <a:cs typeface="Times New Roman" panose="02020603050405020304" pitchFamily="18" charset="0"/>
              </a:rPr>
              <a:t> </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just">
              <a:spcAft>
                <a:spcPts val="0"/>
              </a:spcAft>
            </a:pP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Действие постановления не распространяется:</a:t>
            </a: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на лиц, поступающих на обучение по программам специалитета в области искусств на конкурсной основе за счет бюджетных ассигнований федерального бюджета, имеющих высшее образование;</a:t>
            </a: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на лиц, поступающих на обучение по программам бакалавриата и программам специалитета, сведения о которых составляют государственную тайну;</a:t>
            </a: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ru-RU"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на лиц, поступающих на обучение по программам бакалавриата и программам специалитета в соответствии с особенностями приема на обучение по образовательным программам высшего образования, имеющим государственную аккредитацию, программам подготовки научных и научно-педагогических кадров в аспирантуре (адъюнктуре) в 2022 году, утвержденными постановлением Правительства Российской Федерации от 21.03.2022 г. № 434.</a:t>
            </a:r>
            <a:endParaRPr lang="ru-RU" sz="20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6" name="Прямоугольник 5">
            <a:extLst>
              <a:ext uri="{FF2B5EF4-FFF2-40B4-BE49-F238E27FC236}">
                <a16:creationId xmlns:a16="http://schemas.microsoft.com/office/drawing/2014/main" id="{D6B9C081-DB10-4EB5-998D-382527F9DA3D}"/>
              </a:ext>
            </a:extLst>
          </p:cNvPr>
          <p:cNvSpPr/>
          <p:nvPr/>
        </p:nvSpPr>
        <p:spPr>
          <a:xfrm>
            <a:off x="1544399" y="117694"/>
            <a:ext cx="10559111" cy="1231106"/>
          </a:xfrm>
          <a:prstGeom prst="rect">
            <a:avLst/>
          </a:prstGeom>
        </p:spPr>
        <p:txBody>
          <a:bodyPr wrap="square">
            <a:spAutoFit/>
          </a:bodyPr>
          <a:lstStyle/>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ПОСТАНОВЛЕНИЕ</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ПРАВИТЕЛЬСТВА РОССИЙСКОЙ ФЕДЕРАЦИИ</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a:p>
            <a:pPr algn="ctr">
              <a:spcAft>
                <a:spcPts val="0"/>
              </a:spcAft>
            </a:pP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от 27 мая 2022 г. № 958</a:t>
            </a:r>
            <a:r>
              <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a:t>
            </a:r>
            <a:r>
              <a:rPr lang="ru-RU"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О ФУНКЦИОНИРОВАНИИ СУПЕРСЕРВИСА «ПОСТУПЛЕНИЕ В ВУЗ ОНЛАЙН» В РАМКАХ ПРИЕМНОЙ КАМПАНИИ 2022/23 УЧЕБНОГО ГОДА»</a:t>
            </a:r>
            <a:endParaRPr lang="ru-RU" sz="20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1278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C0B6418-5B82-4164-A9C9-CF635D524C93}"/>
              </a:ext>
            </a:extLst>
          </p:cNvPr>
          <p:cNvSpPr>
            <a:spLocks noGrp="1"/>
          </p:cNvSpPr>
          <p:nvPr>
            <p:ph type="title"/>
          </p:nvPr>
        </p:nvSpPr>
        <p:spPr>
          <a:xfrm>
            <a:off x="1544399" y="1677880"/>
            <a:ext cx="9103202" cy="2610034"/>
          </a:xfrm>
        </p:spPr>
        <p:txBody>
          <a:bodyPr>
            <a:normAutofit/>
          </a:bodyPr>
          <a:lstStyle/>
          <a:p>
            <a:pPr algn="ctr"/>
            <a:r>
              <a:rPr lang="ru-RU" b="1" dirty="0">
                <a:solidFill>
                  <a:schemeClr val="bg1"/>
                </a:solidFill>
                <a:latin typeface="Times New Roman" panose="02020603050405020304" pitchFamily="18" charset="0"/>
                <a:cs typeface="Times New Roman" panose="02020603050405020304" pitchFamily="18" charset="0"/>
              </a:rPr>
              <a:t> </a:t>
            </a:r>
            <a:endParaRPr lang="ru-RU" b="1" dirty="0"/>
          </a:p>
        </p:txBody>
      </p:sp>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777" y="54100"/>
            <a:ext cx="1270873" cy="1341984"/>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a:extLst>
              <a:ext uri="{FF2B5EF4-FFF2-40B4-BE49-F238E27FC236}">
                <a16:creationId xmlns:a16="http://schemas.microsoft.com/office/drawing/2014/main" id="{80922BF5-D3C1-4041-92E8-A06AC252A41F}"/>
              </a:ext>
            </a:extLst>
          </p:cNvPr>
          <p:cNvSpPr/>
          <p:nvPr/>
        </p:nvSpPr>
        <p:spPr>
          <a:xfrm>
            <a:off x="187910" y="2595436"/>
            <a:ext cx="11816179" cy="4185761"/>
          </a:xfrm>
          <a:prstGeom prst="rect">
            <a:avLst/>
          </a:prstGeom>
        </p:spPr>
        <p:txBody>
          <a:bodyPr wrap="square">
            <a:spAutoFit/>
          </a:bodyPr>
          <a:lstStyle/>
          <a:p>
            <a:pPr algn="just"/>
            <a:r>
              <a:rPr lang="ru-RU" sz="1900" dirty="0">
                <a:solidFill>
                  <a:schemeClr val="bg1"/>
                </a:solidFill>
                <a:latin typeface="Times New Roman" panose="02020603050405020304" pitchFamily="18" charset="0"/>
                <a:cs typeface="Times New Roman" panose="02020603050405020304" pitchFamily="18" charset="0"/>
              </a:rPr>
              <a:t>Совместным приказом утвержден Порядок, устанавливающий правила и критерии отбора организаций, осуществляющих образовательную деятельность, на право предоставления образовательных услуг (дополнительное профессиональное образование и дополнительное образование детей, осуществляемое посредством реализации дополнительных профессиональных программ и дополнительных общеобразовательных программ) в рамках направления реализации сертификата победителя чемпионатов по профессиональному мастерству среди инвалидов и лиц с ограниченными возможностями здоровья «</a:t>
            </a:r>
            <a:r>
              <a:rPr lang="ru-RU" sz="1900" dirty="0" err="1">
                <a:solidFill>
                  <a:schemeClr val="bg1"/>
                </a:solidFill>
                <a:latin typeface="Times New Roman" panose="02020603050405020304" pitchFamily="18" charset="0"/>
                <a:cs typeface="Times New Roman" panose="02020603050405020304" pitchFamily="18" charset="0"/>
              </a:rPr>
              <a:t>Абилимпикс</a:t>
            </a:r>
            <a:r>
              <a:rPr lang="ru-RU" sz="1900" dirty="0">
                <a:solidFill>
                  <a:schemeClr val="bg1"/>
                </a:solidFill>
                <a:latin typeface="Times New Roman" panose="02020603050405020304" pitchFamily="18" charset="0"/>
                <a:cs typeface="Times New Roman" panose="02020603050405020304" pitchFamily="18" charset="0"/>
              </a:rPr>
              <a:t>».</a:t>
            </a:r>
          </a:p>
          <a:p>
            <a:pPr algn="just"/>
            <a:r>
              <a:rPr lang="ru-RU" sz="1900" dirty="0">
                <a:solidFill>
                  <a:schemeClr val="bg1"/>
                </a:solidFill>
                <a:latin typeface="Times New Roman" panose="02020603050405020304" pitchFamily="18" charset="0"/>
                <a:cs typeface="Times New Roman" panose="02020603050405020304" pitchFamily="18" charset="0"/>
              </a:rPr>
              <a:t>Уполномоченной организацией, осуществляющей указанный отбор, определено ФГБОУ ДПО «Институт развития профессионального образования». Информация о сроках приема заявлений для участия в отборе размещается на официальном сайте Министерства просвещения РФ в сети «Интернет» не позднее чем за 1 месяц до окончания приема заявлений и не реже 1 раза в год.</a:t>
            </a:r>
          </a:p>
          <a:p>
            <a:pPr algn="just"/>
            <a:r>
              <a:rPr lang="ru-RU" sz="1900" dirty="0">
                <a:solidFill>
                  <a:schemeClr val="bg1"/>
                </a:solidFill>
                <a:latin typeface="Times New Roman" panose="02020603050405020304" pitchFamily="18" charset="0"/>
                <a:cs typeface="Times New Roman" panose="02020603050405020304" pitchFamily="18" charset="0"/>
              </a:rPr>
              <a:t>Приказом закреплены обязательные содержательные компоненты заявления,  перечень прилагаемых к заявлению документов, установлены сроки регистрации заявления и документов, определены критерии, по которым проводятся анализ и оценка соответствия предоставленных организацией документов.</a:t>
            </a:r>
          </a:p>
        </p:txBody>
      </p:sp>
      <p:sp>
        <p:nvSpPr>
          <p:cNvPr id="5" name="Прямоугольник 4">
            <a:extLst>
              <a:ext uri="{FF2B5EF4-FFF2-40B4-BE49-F238E27FC236}">
                <a16:creationId xmlns:a16="http://schemas.microsoft.com/office/drawing/2014/main" id="{97070458-98D0-4604-984B-5AFD902419DC}"/>
              </a:ext>
            </a:extLst>
          </p:cNvPr>
          <p:cNvSpPr/>
          <p:nvPr/>
        </p:nvSpPr>
        <p:spPr>
          <a:xfrm>
            <a:off x="1331651" y="24763"/>
            <a:ext cx="10860350" cy="2308324"/>
          </a:xfrm>
          <a:prstGeom prst="rect">
            <a:avLst/>
          </a:prstGeom>
        </p:spPr>
        <p:txBody>
          <a:bodyPr wrap="square">
            <a:spAutoFit/>
          </a:bodyPr>
          <a:lstStyle/>
          <a:p>
            <a:pPr algn="ctr"/>
            <a:r>
              <a:rPr lang="ru-RU" b="1" dirty="0">
                <a:solidFill>
                  <a:schemeClr val="bg1"/>
                </a:solidFill>
                <a:latin typeface="Times New Roman" panose="02020603050405020304" pitchFamily="18" charset="0"/>
                <a:cs typeface="Times New Roman" panose="02020603050405020304" pitchFamily="18" charset="0"/>
              </a:rPr>
              <a:t>ПРИКАЗ</a:t>
            </a:r>
          </a:p>
          <a:p>
            <a:pPr algn="ctr"/>
            <a:r>
              <a:rPr lang="ru-RU" b="1" dirty="0">
                <a:solidFill>
                  <a:schemeClr val="bg1"/>
                </a:solidFill>
                <a:latin typeface="Times New Roman" panose="02020603050405020304" pitchFamily="18" charset="0"/>
                <a:cs typeface="Times New Roman" panose="02020603050405020304" pitchFamily="18" charset="0"/>
              </a:rPr>
              <a:t>МИНИСТЕРСТВА ПРОСВЕЩЕНИЯ РОССИЙСКОЙ ФЕДЕРАЦИИ</a:t>
            </a:r>
          </a:p>
          <a:p>
            <a:pPr algn="ctr"/>
            <a:r>
              <a:rPr lang="ru-RU" b="1" dirty="0">
                <a:solidFill>
                  <a:schemeClr val="bg1"/>
                </a:solidFill>
                <a:latin typeface="Times New Roman" panose="02020603050405020304" pitchFamily="18" charset="0"/>
                <a:cs typeface="Times New Roman" panose="02020603050405020304" pitchFamily="18" charset="0"/>
              </a:rPr>
              <a:t>И МИНИСТЕРСТВА НАУКИ И ВЫСШЕГО ОБРАЗОВАНИЯ РОССИЙСКОЙ ФЕДЕРАЦИИ</a:t>
            </a:r>
          </a:p>
          <a:p>
            <a:pPr algn="ctr"/>
            <a:r>
              <a:rPr lang="ru-RU" b="1" dirty="0">
                <a:solidFill>
                  <a:schemeClr val="bg1"/>
                </a:solidFill>
                <a:latin typeface="Times New Roman" panose="02020603050405020304" pitchFamily="18" charset="0"/>
                <a:cs typeface="Times New Roman" panose="02020603050405020304" pitchFamily="18" charset="0"/>
              </a:rPr>
              <a:t>от 05 апреля 2022 г. № 201/286 «ОБ УТВЕРЖДЕНИИ ПОРЯДКА ОТБОРА ОРГАНИЗАЦИЙ, ОСУЩЕСТВЛЯЮЩИХ ОБРАЗОВАТЕЛЬНУЮ ДЕЯТЕЛЬНОСТЬ, ПРЕДОСТАВЛЯЮЩИХ ОБРАЗОВАТЕЛЬНЫЕ УСЛУГИ В РАМКАХ НАПРАВЛЕНИЯ РЕАЛИЗАЦИИ СЕРТИФИКАТА ПОБЕДИТЕЛЯ ЧЕМПИОНАТОВ ПО ПРОФЕССИОНАЛЬНОМУ МАСТЕРСТВУ СРЕДИ ИНВАЛИДОВ И ЛИЦ С ОГРАНИЧЕННЫМИ ВОЗМОЖНОСТЯМИ ЗДОРОВЬЯ «АБИЛИМПИКС»</a:t>
            </a:r>
          </a:p>
        </p:txBody>
      </p:sp>
      <p:sp>
        <p:nvSpPr>
          <p:cNvPr id="6" name="Прямоугольник 5">
            <a:extLst>
              <a:ext uri="{FF2B5EF4-FFF2-40B4-BE49-F238E27FC236}">
                <a16:creationId xmlns:a16="http://schemas.microsoft.com/office/drawing/2014/main" id="{33C334B8-95A1-443F-9FE8-7287F8BC973E}"/>
              </a:ext>
            </a:extLst>
          </p:cNvPr>
          <p:cNvSpPr/>
          <p:nvPr/>
        </p:nvSpPr>
        <p:spPr>
          <a:xfrm>
            <a:off x="6854474" y="2197731"/>
            <a:ext cx="5149615" cy="369332"/>
          </a:xfrm>
          <a:prstGeom prst="rect">
            <a:avLst/>
          </a:prstGeom>
        </p:spPr>
        <p:txBody>
          <a:bodyPr wrap="none">
            <a:spAutoFit/>
          </a:bodyPr>
          <a:lstStyle/>
          <a:p>
            <a:pPr algn="ctr"/>
            <a:r>
              <a:rPr lang="ru-RU" dirty="0">
                <a:latin typeface="Times New Roman" panose="02020603050405020304" pitchFamily="18" charset="0"/>
                <a:cs typeface="Times New Roman" panose="02020603050405020304" pitchFamily="18" charset="0"/>
              </a:rPr>
              <a:t>Зарегистрирован в Минюсте России 11 мая 2022 г.</a:t>
            </a:r>
          </a:p>
        </p:txBody>
      </p:sp>
    </p:spTree>
    <p:extLst>
      <p:ext uri="{BB962C8B-B14F-4D97-AF65-F5344CB8AC3E}">
        <p14:creationId xmlns:p14="http://schemas.microsoft.com/office/powerpoint/2010/main" val="4341312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C0B6418-5B82-4164-A9C9-CF635D524C93}"/>
              </a:ext>
            </a:extLst>
          </p:cNvPr>
          <p:cNvSpPr>
            <a:spLocks noGrp="1"/>
          </p:cNvSpPr>
          <p:nvPr>
            <p:ph type="title"/>
          </p:nvPr>
        </p:nvSpPr>
        <p:spPr>
          <a:xfrm>
            <a:off x="1544399" y="1677880"/>
            <a:ext cx="9103202" cy="2610034"/>
          </a:xfrm>
        </p:spPr>
        <p:txBody>
          <a:bodyPr>
            <a:normAutofit/>
          </a:bodyPr>
          <a:lstStyle/>
          <a:p>
            <a:pPr algn="ctr"/>
            <a:r>
              <a:rPr lang="ru-RU" b="1" dirty="0">
                <a:solidFill>
                  <a:schemeClr val="bg1"/>
                </a:solidFill>
                <a:latin typeface="Times New Roman" panose="02020603050405020304" pitchFamily="18" charset="0"/>
                <a:cs typeface="Times New Roman" panose="02020603050405020304" pitchFamily="18" charset="0"/>
              </a:rPr>
              <a:t> </a:t>
            </a:r>
            <a:endParaRPr lang="ru-RU" b="1" dirty="0"/>
          </a:p>
        </p:txBody>
      </p:sp>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4099"/>
            <a:ext cx="1384917" cy="1462409"/>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a:extLst>
              <a:ext uri="{FF2B5EF4-FFF2-40B4-BE49-F238E27FC236}">
                <a16:creationId xmlns:a16="http://schemas.microsoft.com/office/drawing/2014/main" id="{93844A25-1900-4210-8D34-34B167C420BD}"/>
              </a:ext>
            </a:extLst>
          </p:cNvPr>
          <p:cNvSpPr/>
          <p:nvPr/>
        </p:nvSpPr>
        <p:spPr>
          <a:xfrm>
            <a:off x="285136" y="2007108"/>
            <a:ext cx="11720052" cy="4708981"/>
          </a:xfrm>
          <a:prstGeom prst="rect">
            <a:avLst/>
          </a:prstGeom>
        </p:spPr>
        <p:txBody>
          <a:bodyPr wrap="square">
            <a:spAutoFit/>
          </a:bodyPr>
          <a:lstStyle/>
          <a:p>
            <a:r>
              <a:rPr lang="ru-RU" sz="1500" dirty="0">
                <a:solidFill>
                  <a:schemeClr val="bg1"/>
                </a:solidFill>
                <a:latin typeface="Times New Roman" panose="02020603050405020304" pitchFamily="18" charset="0"/>
                <a:cs typeface="Times New Roman" panose="02020603050405020304" pitchFamily="18" charset="0"/>
              </a:rPr>
              <a:t>В целях обеспечения единства учебной и воспитательной деятельности в соответствии с традиционными российскими социокультурными и духовно-нравственными ценностями утвержден данный Порядок. Определено, что указанный федеральный перечень электронных образовательных ресурсов формируется путем издания приказа </a:t>
            </a:r>
            <a:r>
              <a:rPr lang="ru-RU" sz="1500" dirty="0" err="1">
                <a:solidFill>
                  <a:schemeClr val="bg1"/>
                </a:solidFill>
                <a:latin typeface="Times New Roman" panose="02020603050405020304" pitchFamily="18" charset="0"/>
                <a:cs typeface="Times New Roman" panose="02020603050405020304" pitchFamily="18" charset="0"/>
              </a:rPr>
              <a:t>Минпросвещения</a:t>
            </a:r>
            <a:r>
              <a:rPr lang="ru-RU" sz="1500" dirty="0">
                <a:solidFill>
                  <a:schemeClr val="bg1"/>
                </a:solidFill>
                <a:latin typeface="Times New Roman" panose="02020603050405020304" pitchFamily="18" charset="0"/>
                <a:cs typeface="Times New Roman" panose="02020603050405020304" pitchFamily="18" charset="0"/>
              </a:rPr>
              <a:t> России по результатам экспертизы содержащихся в электронных образовательных ресурсах (далее – ЭОР) электронных учебно-методических материалов.</a:t>
            </a:r>
          </a:p>
          <a:p>
            <a:r>
              <a:rPr lang="ru-RU" sz="1500" dirty="0">
                <a:solidFill>
                  <a:schemeClr val="bg1"/>
                </a:solidFill>
                <a:latin typeface="Times New Roman" panose="02020603050405020304" pitchFamily="18" charset="0"/>
                <a:cs typeface="Times New Roman" panose="02020603050405020304" pitchFamily="18" charset="0"/>
              </a:rPr>
              <a:t>Закреплено содержание федерального перечня ЭОР, который включает перечень ЭОР, допущенных к использованию при реализации обязательной части общеобразовательной программы; а также перечень ЭОР, допущенных к использованию при реализации части общеобразовательной программы, формируемой участниками образовательных отношений. Кроме того, определена структура перечней ЭОР.</a:t>
            </a:r>
          </a:p>
          <a:p>
            <a:r>
              <a:rPr lang="ru-RU" sz="1500" dirty="0">
                <a:solidFill>
                  <a:schemeClr val="bg1"/>
                </a:solidFill>
                <a:latin typeface="Times New Roman" panose="02020603050405020304" pitchFamily="18" charset="0"/>
                <a:cs typeface="Times New Roman" panose="02020603050405020304" pitchFamily="18" charset="0"/>
              </a:rPr>
              <a:t>Установлены критерии соответствия учебно-методических материалов в рамках экспертизы для включения в вышеуказанный перечень, представлена шкала оценки каждого критерия.</a:t>
            </a:r>
          </a:p>
          <a:p>
            <a:r>
              <a:rPr lang="ru-RU" sz="1500" dirty="0">
                <a:solidFill>
                  <a:schemeClr val="bg1"/>
                </a:solidFill>
                <a:latin typeface="Times New Roman" panose="02020603050405020304" pitchFamily="18" charset="0"/>
                <a:cs typeface="Times New Roman" panose="02020603050405020304" pitchFamily="18" charset="0"/>
              </a:rPr>
              <a:t>Закреплены функциональные и технические характеристики (требования), предъявляемые к ЭОР. Определены требования, предъявляемые к экспертам, привлекаемым к проведению экспертизы, а также их обязанности.</a:t>
            </a:r>
          </a:p>
          <a:p>
            <a:r>
              <a:rPr lang="ru-RU" sz="1500" dirty="0">
                <a:solidFill>
                  <a:schemeClr val="bg1"/>
                </a:solidFill>
                <a:latin typeface="Times New Roman" panose="02020603050405020304" pitchFamily="18" charset="0"/>
                <a:cs typeface="Times New Roman" panose="02020603050405020304" pitchFamily="18" charset="0"/>
              </a:rPr>
              <a:t>Установлен срок проведения экспертизы, который не должен превышать 60 календарных дней со дня поступления в уполномоченную организацию письменного согласия эксперта на участие в проведении соответствующей экспертизы и 90 календарных дней с даты поступления заявления о проведении экспертизы.</a:t>
            </a:r>
          </a:p>
          <a:p>
            <a:r>
              <a:rPr lang="ru-RU" sz="1500" dirty="0">
                <a:solidFill>
                  <a:schemeClr val="bg1"/>
                </a:solidFill>
                <a:latin typeface="Times New Roman" panose="02020603050405020304" pitchFamily="18" charset="0"/>
                <a:cs typeface="Times New Roman" panose="02020603050405020304" pitchFamily="18" charset="0"/>
              </a:rPr>
              <a:t>Срок действия экспертного заключения, на основании которого ЭОР был включен Министерством в федеральный перечень ЭОР, составляет 5 лет.</a:t>
            </a:r>
          </a:p>
          <a:p>
            <a:r>
              <a:rPr lang="ru-RU" sz="1500" dirty="0">
                <a:solidFill>
                  <a:schemeClr val="bg1"/>
                </a:solidFill>
                <a:latin typeface="Times New Roman" panose="02020603050405020304" pitchFamily="18" charset="0"/>
                <a:cs typeface="Times New Roman" panose="02020603050405020304" pitchFamily="18" charset="0"/>
              </a:rPr>
              <a:t>Определены основания и порядок исключения ЭОР из федерального перечня ЭОР.</a:t>
            </a:r>
          </a:p>
          <a:p>
            <a:r>
              <a:rPr lang="ru-RU" sz="1500" dirty="0">
                <a:solidFill>
                  <a:schemeClr val="bg1"/>
                </a:solidFill>
                <a:latin typeface="Times New Roman" panose="02020603050405020304" pitchFamily="18" charset="0"/>
                <a:cs typeface="Times New Roman" panose="02020603050405020304" pitchFamily="18" charset="0"/>
              </a:rPr>
              <a:t>В приложениях к Приказу представлены формы экспертного заключения и рекомендуемый образец заявления о проведении экспертизы ЭОР.</a:t>
            </a:r>
          </a:p>
          <a:p>
            <a:r>
              <a:rPr lang="ru-RU" sz="1500" dirty="0">
                <a:solidFill>
                  <a:schemeClr val="bg1"/>
                </a:solidFill>
                <a:latin typeface="Times New Roman" panose="02020603050405020304" pitchFamily="18" charset="0"/>
                <a:cs typeface="Times New Roman" panose="02020603050405020304" pitchFamily="18" charset="0"/>
              </a:rPr>
              <a:t>Приказ вступил в силу с 27 мая 2022 года, за исключением некоторых положений, для которых установлены иные сроки – с 1 сентября 2023 года.</a:t>
            </a:r>
          </a:p>
        </p:txBody>
      </p:sp>
      <p:sp>
        <p:nvSpPr>
          <p:cNvPr id="5" name="Прямоугольник 4">
            <a:extLst>
              <a:ext uri="{FF2B5EF4-FFF2-40B4-BE49-F238E27FC236}">
                <a16:creationId xmlns:a16="http://schemas.microsoft.com/office/drawing/2014/main" id="{1324B9A1-E658-4D2A-A1F9-B3A885ED4697}"/>
              </a:ext>
            </a:extLst>
          </p:cNvPr>
          <p:cNvSpPr/>
          <p:nvPr/>
        </p:nvSpPr>
        <p:spPr>
          <a:xfrm>
            <a:off x="1384917" y="-4895"/>
            <a:ext cx="10698928" cy="1754326"/>
          </a:xfrm>
          <a:prstGeom prst="rect">
            <a:avLst/>
          </a:prstGeom>
        </p:spPr>
        <p:txBody>
          <a:bodyPr wrap="square">
            <a:spAutoFit/>
          </a:bodyPr>
          <a:lstStyle/>
          <a:p>
            <a:pPr algn="ctr"/>
            <a:r>
              <a:rPr lang="ru-RU" b="1" dirty="0">
                <a:solidFill>
                  <a:schemeClr val="bg1"/>
                </a:solidFill>
                <a:latin typeface="Times New Roman" panose="02020603050405020304" pitchFamily="18" charset="0"/>
                <a:cs typeface="Times New Roman" panose="02020603050405020304" pitchFamily="18" charset="0"/>
              </a:rPr>
              <a:t>ПРИКАЗ МИНИСТЕРСТВА ПРОСВЕЩЕНИЯ РОССИЙСКОЙ ФЕДЕРАЦИИ</a:t>
            </a:r>
          </a:p>
          <a:p>
            <a:pPr algn="ctr"/>
            <a:r>
              <a:rPr lang="ru-RU" b="1" dirty="0">
                <a:solidFill>
                  <a:schemeClr val="bg1"/>
                </a:solidFill>
                <a:latin typeface="Times New Roman" panose="02020603050405020304" pitchFamily="18" charset="0"/>
                <a:cs typeface="Times New Roman" panose="02020603050405020304" pitchFamily="18" charset="0"/>
              </a:rPr>
              <a:t>от 15 апреля 2022 г. № 243 «ОБ УТВЕРЖДЕНИИ ПОРЯДКА ФОРМИРОВАНИЯ ФЕДЕРАЛЬНОГО ПЕРЕЧНЯ ЭЛЕКТРОННЫХ ОБРАЗОВАТЕЛЬНЫХ РЕСУРСОВ, ДОПУЩЕННЫХ К ИСПОЛЬЗОВАНИЮ ПРИ РЕАЛИЗАЦИИ ИМЕЮЩИХ ГОСУДАРСТВЕННУЮ АККРЕДИТАЦИЮ ОБРАЗОВАТЕЛЬНЫХ ПРОГРАММ НАЧАЛЬНОГО ОБЩЕГО, ОСНОВНОГО ОБЩЕГО, СРЕДНЕГО ОБЩЕГО ОБРАЗОВАНИЯ»</a:t>
            </a:r>
          </a:p>
        </p:txBody>
      </p:sp>
      <p:sp>
        <p:nvSpPr>
          <p:cNvPr id="6" name="Прямоугольник 5">
            <a:extLst>
              <a:ext uri="{FF2B5EF4-FFF2-40B4-BE49-F238E27FC236}">
                <a16:creationId xmlns:a16="http://schemas.microsoft.com/office/drawing/2014/main" id="{6E2D4311-0D28-4F42-AB13-7938E724F18C}"/>
              </a:ext>
            </a:extLst>
          </p:cNvPr>
          <p:cNvSpPr/>
          <p:nvPr/>
        </p:nvSpPr>
        <p:spPr>
          <a:xfrm>
            <a:off x="6693763" y="1749431"/>
            <a:ext cx="5338755" cy="316753"/>
          </a:xfrm>
          <a:prstGeom prst="rect">
            <a:avLst/>
          </a:prstGeom>
        </p:spPr>
        <p:txBody>
          <a:bodyPr wrap="square">
            <a:spAutoFit/>
          </a:bodyPr>
          <a:lstStyle/>
          <a:p>
            <a:pPr indent="190500" algn="r">
              <a:lnSpc>
                <a:spcPts val="1650"/>
              </a:lnSpc>
              <a:spcAft>
                <a:spcPts val="0"/>
              </a:spcAft>
            </a:pPr>
            <a:r>
              <a:rPr lang="ru-RU" dirty="0">
                <a:latin typeface="Times New Roman" panose="02020603050405020304" pitchFamily="18" charset="0"/>
                <a:ea typeface="Calibri" panose="020F0502020204030204" pitchFamily="34" charset="0"/>
                <a:cs typeface="Times New Roman" panose="02020603050405020304" pitchFamily="18" charset="0"/>
              </a:rPr>
              <a:t>Зарегистрирован в Минюсте России 16 мая 2022 г.</a:t>
            </a:r>
          </a:p>
        </p:txBody>
      </p:sp>
    </p:spTree>
    <p:extLst>
      <p:ext uri="{BB962C8B-B14F-4D97-AF65-F5344CB8AC3E}">
        <p14:creationId xmlns:p14="http://schemas.microsoft.com/office/powerpoint/2010/main" val="1383728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CCFBC01-7E40-4BC5-BBC1-A989CE1165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490" y="-1"/>
            <a:ext cx="1405999" cy="1484671"/>
          </a:xfrm>
          <a:prstGeom prst="rect">
            <a:avLst/>
          </a:prstGeom>
          <a:noFill/>
          <a:extLst>
            <a:ext uri="{909E8E84-426E-40DD-AFC4-6F175D3DCCD1}">
              <a14:hiddenFill xmlns:a14="http://schemas.microsoft.com/office/drawing/2010/main">
                <a:solidFill>
                  <a:srgbClr val="FFFFFF"/>
                </a:solidFill>
              </a14:hiddenFill>
            </a:ext>
          </a:extLst>
        </p:spPr>
      </p:pic>
      <p:sp>
        <p:nvSpPr>
          <p:cNvPr id="5" name="Заголовок 4">
            <a:extLst>
              <a:ext uri="{FF2B5EF4-FFF2-40B4-BE49-F238E27FC236}">
                <a16:creationId xmlns:a16="http://schemas.microsoft.com/office/drawing/2014/main" id="{CAF77EF6-D55B-4235-86F4-E2E2AC90C1A1}"/>
              </a:ext>
            </a:extLst>
          </p:cNvPr>
          <p:cNvSpPr>
            <a:spLocks noGrp="1"/>
          </p:cNvSpPr>
          <p:nvPr>
            <p:ph type="title"/>
          </p:nvPr>
        </p:nvSpPr>
        <p:spPr>
          <a:xfrm>
            <a:off x="1563329" y="0"/>
            <a:ext cx="10540181" cy="1987878"/>
          </a:xfrm>
        </p:spPr>
        <p:txBody>
          <a:bodyPr>
            <a:noAutofit/>
          </a:bodyPr>
          <a:lstStyle/>
          <a:p>
            <a:pPr algn="ctr"/>
            <a:r>
              <a:rPr lang="ru-RU" sz="1700" b="1" dirty="0">
                <a:solidFill>
                  <a:schemeClr val="bg1"/>
                </a:solidFill>
                <a:latin typeface="Times New Roman" panose="02020603050405020304" pitchFamily="18" charset="0"/>
                <a:cs typeface="Times New Roman" panose="02020603050405020304" pitchFamily="18" charset="0"/>
              </a:rPr>
              <a:t>ПРИКАЗ МИНИСТЕРСТВА НАУКИ И ВЫСШЕГО ОБРАЗОВАНИЯ РФ  И </a:t>
            </a:r>
            <a:br>
              <a:rPr lang="ru-RU" sz="1700" b="1" dirty="0">
                <a:solidFill>
                  <a:schemeClr val="bg1"/>
                </a:solidFill>
                <a:latin typeface="Times New Roman" panose="02020603050405020304" pitchFamily="18" charset="0"/>
                <a:cs typeface="Times New Roman" panose="02020603050405020304" pitchFamily="18" charset="0"/>
              </a:rPr>
            </a:br>
            <a:r>
              <a:rPr lang="ru-RU" sz="1700" b="1" dirty="0">
                <a:solidFill>
                  <a:schemeClr val="bg1"/>
                </a:solidFill>
                <a:latin typeface="Times New Roman" panose="02020603050405020304" pitchFamily="18" charset="0"/>
                <a:cs typeface="Times New Roman" panose="02020603050405020304" pitchFamily="18" charset="0"/>
              </a:rPr>
              <a:t>МИНИСТЕРСТВА ПРОСВЕЩЕНИЯ РФ </a:t>
            </a:r>
            <a:br>
              <a:rPr lang="ru-RU" sz="1700" b="1" dirty="0">
                <a:solidFill>
                  <a:schemeClr val="bg1"/>
                </a:solidFill>
                <a:latin typeface="Times New Roman" panose="02020603050405020304" pitchFamily="18" charset="0"/>
                <a:cs typeface="Times New Roman" panose="02020603050405020304" pitchFamily="18" charset="0"/>
              </a:rPr>
            </a:br>
            <a:r>
              <a:rPr lang="ru-RU" sz="1700" b="1" dirty="0">
                <a:solidFill>
                  <a:schemeClr val="bg1"/>
                </a:solidFill>
                <a:latin typeface="Times New Roman" panose="02020603050405020304" pitchFamily="18" charset="0"/>
                <a:cs typeface="Times New Roman" panose="02020603050405020304" pitchFamily="18" charset="0"/>
              </a:rPr>
              <a:t>от 21 февраля 2022 г. № 150/89 «О ВНЕСЕНИИ ИЗМЕНЕНИЙ В ПРИКАЗ МИНИСТЕРСТВА НАУКИ И ВЫСШЕГО ОБРАЗОВАНИЯ РОССИЙСКОЙ ФЕДЕРАЦИИ И МИНИСТЕРСТВА ПРОСВЕЩЕНИЯ РОССИЙСКОЙ ФЕДЕРАЦИИ ОТ 5 АВГУСТА 2020 Г. № 882/391 «ОБ ОРГАНИЗАЦИИ И ОСУЩЕСТВЛЕНИИ ОБРАЗОВАТЕЛЬНОЙ ДЕЯТЕЛЬНОСТИ ПРИ СЕТЕВОЙ ФОРМЕ РЕАЛИЗАЦИИ ОБРАЗОВАТЕЛЬНЫХ ПРОГРАММ»</a:t>
            </a:r>
          </a:p>
        </p:txBody>
      </p:sp>
      <p:sp>
        <p:nvSpPr>
          <p:cNvPr id="6" name="Прямоугольник 5">
            <a:extLst>
              <a:ext uri="{FF2B5EF4-FFF2-40B4-BE49-F238E27FC236}">
                <a16:creationId xmlns:a16="http://schemas.microsoft.com/office/drawing/2014/main" id="{5589193D-9649-42A1-9B5C-A91D2CA406E4}"/>
              </a:ext>
            </a:extLst>
          </p:cNvPr>
          <p:cNvSpPr/>
          <p:nvPr/>
        </p:nvSpPr>
        <p:spPr>
          <a:xfrm>
            <a:off x="208935" y="2303224"/>
            <a:ext cx="11774130" cy="4274503"/>
          </a:xfrm>
          <a:prstGeom prst="rect">
            <a:avLst/>
          </a:prstGeom>
        </p:spPr>
        <p:txBody>
          <a:bodyPr wrap="square">
            <a:spAutoFit/>
          </a:bodyPr>
          <a:lstStyle/>
          <a:p>
            <a:pPr algn="just">
              <a:lnSpc>
                <a:spcPct val="107000"/>
              </a:lnSpc>
              <a:spcAft>
                <a:spcPts val="0"/>
              </a:spcAft>
            </a:pPr>
            <a:r>
              <a:rPr lang="ru-RU" sz="15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Установлен предельный срок действия данного приказа - до 1 сентября 2027 года.</a:t>
            </a:r>
          </a:p>
          <a:p>
            <a:pPr algn="just">
              <a:lnSpc>
                <a:spcPct val="107000"/>
              </a:lnSpc>
              <a:spcAft>
                <a:spcPts val="0"/>
              </a:spcAft>
            </a:pPr>
            <a:r>
              <a:rPr lang="ru-RU" sz="15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Внесены изменения в Порядок организации и осуществления образовательной деятельности при сетевой форме реализации образовательных программ, представленный в приложении № 1 к приказу. В частности, пункт 2 дополнен абзацем следующего содержания: «Сетевая форма также обеспечивает возможность освоения обучающимися образовательной программы, в том числе включающей в себя компетенции, отнесенные к одной или нескольким профессиям, специальностям и направлениям подготовки по соответствующим уровням профессионального образования или к укрупненным группам профессий, специальностей и направлений подготовки, а также к области (областям) и виду (видам) профессиональной деятельности, в том числе с учетом возможности одновременного получения обучающимися нескольких квалификаций».</a:t>
            </a:r>
          </a:p>
          <a:p>
            <a:pPr algn="just">
              <a:lnSpc>
                <a:spcPct val="107000"/>
              </a:lnSpc>
              <a:spcAft>
                <a:spcPts val="0"/>
              </a:spcAft>
            </a:pPr>
            <a:r>
              <a:rPr lang="ru-RU" sz="15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В соответствии с внесенными изменениями для осуществления образовательной деятельности при сетевой форме реализации образовательных программ наличие у организации-участника лицензии на осуществление образовательной деятельности не требуется, на основании чего признан утратившим силу пункт 5 вышеуказанного Порядка, согласно которому образовательная организация-участник (за исключением иностранных образовательных организаций) реализует часть сетевой образовательной программы на основании лицензии на осуществление образовательной деятельности по соответствующему виду образования, по уровню образования, по профессии, специальности, направлению подготовки (для профессионального образования), по подвиду дополнительного образования, к которым относится соответствующая часть сетевой образовательной программы.</a:t>
            </a:r>
          </a:p>
          <a:p>
            <a:pPr algn="just">
              <a:lnSpc>
                <a:spcPct val="107000"/>
              </a:lnSpc>
              <a:spcAft>
                <a:spcPts val="0"/>
              </a:spcAft>
            </a:pPr>
            <a:r>
              <a:rPr lang="ru-RU" sz="15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В связи с этим скорректированы также соответствующие положения примерной формы договора о сетевой форме реализации образовательных программ, приведенной в приложении № 2 к приказу. </a:t>
            </a:r>
            <a:endParaRPr lang="ru-RU" sz="15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Прямоугольник 6">
            <a:extLst>
              <a:ext uri="{FF2B5EF4-FFF2-40B4-BE49-F238E27FC236}">
                <a16:creationId xmlns:a16="http://schemas.microsoft.com/office/drawing/2014/main" id="{9DC35FEF-B931-4B8C-91F4-2B6029D1C706}"/>
              </a:ext>
            </a:extLst>
          </p:cNvPr>
          <p:cNvSpPr/>
          <p:nvPr/>
        </p:nvSpPr>
        <p:spPr>
          <a:xfrm>
            <a:off x="6971021" y="1933892"/>
            <a:ext cx="5132489" cy="369332"/>
          </a:xfrm>
          <a:prstGeom prst="rect">
            <a:avLst/>
          </a:prstGeom>
        </p:spPr>
        <p:txBody>
          <a:bodyPr wrap="square">
            <a:spAutoFit/>
          </a:bodyPr>
          <a:lstStyle/>
          <a:p>
            <a:r>
              <a:rPr lang="ru-RU" dirty="0">
                <a:latin typeface="Times New Roman" panose="02020603050405020304" pitchFamily="18" charset="0"/>
                <a:cs typeface="Times New Roman" panose="02020603050405020304" pitchFamily="18" charset="0"/>
              </a:rPr>
              <a:t>Зарегистрирован в Минюсте России 20 мая 2022 г.</a:t>
            </a:r>
            <a:endParaRPr lang="ru-RU" dirty="0"/>
          </a:p>
        </p:txBody>
      </p:sp>
    </p:spTree>
    <p:extLst>
      <p:ext uri="{BB962C8B-B14F-4D97-AF65-F5344CB8AC3E}">
        <p14:creationId xmlns:p14="http://schemas.microsoft.com/office/powerpoint/2010/main" val="1600043535"/>
      </p:ext>
    </p:extLst>
  </p:cSld>
  <p:clrMapOvr>
    <a:masterClrMapping/>
  </p:clrMapOvr>
</p:sld>
</file>

<file path=ppt/theme/theme1.xml><?xml version="1.0" encoding="utf-8"?>
<a:theme xmlns:a="http://schemas.openxmlformats.org/drawingml/2006/main" name="Сектор">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805</TotalTime>
  <Words>5210</Words>
  <Application>Microsoft Office PowerPoint</Application>
  <PresentationFormat>Широкоэкранный</PresentationFormat>
  <Paragraphs>227</Paragraphs>
  <Slides>47</Slides>
  <Notes>4</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47</vt:i4>
      </vt:variant>
    </vt:vector>
  </HeadingPairs>
  <TitlesOfParts>
    <vt:vector size="53" baseType="lpstr">
      <vt:lpstr>Arial</vt:lpstr>
      <vt:lpstr>Calibri</vt:lpstr>
      <vt:lpstr>Century Gothic</vt:lpstr>
      <vt:lpstr>Times New Roman</vt:lpstr>
      <vt:lpstr>Wingdings 3</vt:lpstr>
      <vt:lpstr>Сектор</vt:lpstr>
      <vt:lpstr>ВОПРОСЫ ЗАКОНОДАТЕЛЬСТВА И ПРАВОПРИМЕНИТЕЛЬНОЙ ПРАКТИКИ ЗАКОНОДАТЕЛЬСТВА, РЕГУЛИРУЮЩЕГО ОБРАЗОВАТЕЛЬНЫЕ ОТНОШЕНИЯ</vt:lpstr>
      <vt:lpstr>1. ОБЗОР НАИБОЛЕЕ ЗНАЧИМЫХ ИЗМЕНЕНИЙ НОРМАТИВНЫХ ПРАВОВЫХ АКТОВ ОБ ОБРАЗОВАНИИ ЗА МАЙ 2022Г.     2. АНАЛИЗ ОБРАЩЕНИЙ ГРАЖДАН ЗА АПРЕЛЬ-МАЙ 2022Г.     3. О КРАТНОСТИ  ИСПОЛЬЗОВАНИЯ ПРАВА НА ПРИЕМ БЕЗ ВСТУПИТЕЛЬНЫХ ИСПЫТАНИЙ ПОБЕДИТЕЛЯМИ И ПРИЗЕРАМИ ВСЕРОССИЙСКОЙ ОЛИМПИАДЫ ШКОЛЬНИКОВ ПРИ ПРИЕМЕ НА ОБУЧЕНИЕ ПО ПРОГРАММАМ БАКАЛАВРИАТА  И ПРОГРАММАМ СПЕЦИАЛИТЕТА.  4. КВОТЫ ПРИ ПРИЕМЕ НА ОБУЧЕНИЕ ПО ПРОГРАММАМ БАКАЛАВРИАТА  И ПРОГРАММАМ СПЕЦИАЛИТЕТА: ОСОБЫЕ КАТЕГОРИИ И ЦЕЛЕВОЕ ОБУЧЕНИЕ.</vt:lpstr>
      <vt:lpstr>ОБЗОР НАИБОЛЕЕ ЗНАЧИМЫХ ИЗМЕНЕНИЙ НОРМАТИВНЫХ ПРАВОВЫХ АКТОВ ОБ ОБРАЗОВАНИИ ЗА МАЙ 2022Г.</vt:lpstr>
      <vt:lpstr> </vt:lpstr>
      <vt:lpstr>Презентация PowerPoint</vt:lpstr>
      <vt:lpstr>Презентация PowerPoint</vt:lpstr>
      <vt:lpstr> </vt:lpstr>
      <vt:lpstr> </vt:lpstr>
      <vt:lpstr>ПРИКАЗ МИНИСТЕРСТВА НАУКИ И ВЫСШЕГО ОБРАЗОВАНИЯ РФ  И  МИНИСТЕРСТВА ПРОСВЕЩЕНИЯ РФ  от 21 февраля 2022 г. № 150/89 «О ВНЕСЕНИИ ИЗМЕНЕНИЙ В ПРИКАЗ МИНИСТЕРСТВА НАУКИ И ВЫСШЕГО ОБРАЗОВАНИЯ РОССИЙСКОЙ ФЕДЕРАЦИИ И МИНИСТЕРСТВА ПРОСВЕЩЕНИЯ РОССИЙСКОЙ ФЕДЕРАЦИИ ОТ 5 АВГУСТА 2020 Г. № 882/391 «ОБ ОРГАНИЗАЦИИ И ОСУЩЕСТВЛЕНИИ ОБРАЗОВАТЕЛЬНОЙ ДЕЯТЕЛЬНОСТИ ПРИ СЕТЕВОЙ ФОРМЕ РЕАЛИЗАЦИИ ОБРАЗОВАТЕЛЬНЫХ ПРОГРАММ»</vt:lpstr>
      <vt:lpstr> </vt:lpstr>
      <vt:lpstr>Презентация PowerPoint</vt:lpstr>
      <vt:lpstr>Презентация PowerPoint</vt:lpstr>
      <vt:lpstr>Презентация PowerPoint</vt:lpstr>
      <vt:lpstr>Презентация PowerPoint</vt:lpstr>
      <vt:lpstr>Презентация PowerPoint</vt:lpstr>
      <vt:lpstr>АНАЛИЗ ОБРАЩЕНИЙ ГРАЖДАН ЗА АПРЕЛЬ-МАЙ 2022Г.</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О КРАТНОСТИ ИСПОЛЬЗОВАНИЯ ПРАВА НА ПРИЕМ БЕЗ ВСТУПИТЕЛЬНЫХ ИСПЫТАНИЙ ПОБЕДИТЕЛЯМИ И ПРИЗЕРАМИ ВСЕРОССИЙСКОЙ ОЛИМПИАДЫ ШКОЛЬНИКОВ ПРИ ПРИЕМЕ НА ОБУЧЕНИЕ ПО ПРОГРАММАМ БАКАЛАВРИАТА И ПРОГРАММАМ СПЕЦИАЛИТЕТА </vt:lpstr>
      <vt:lpstr>  </vt:lpstr>
      <vt:lpstr>  </vt:lpstr>
      <vt:lpstr>  </vt:lpstr>
      <vt:lpstr>Следовательно, Законом об образовании не установлено, что при приеме на обучение по программам бакалавриата и программам специалитета граждане вправе воспользоваться правом на прием без вступительных испытаний однократно.</vt:lpstr>
      <vt:lpstr>         Таким образом, в рассматриваемом случае                                         победители и призеры заключительного этапа всероссийской олимпиады школьников при приеме на обучение по программам бакалавриата и программам специалитета вправе воспользоваться правом на прием без вступительных испытаний многократно с учетом ограничений, установленных частью 3, пунктом 1 части 4 статьи 71 Закона об образовании.</vt:lpstr>
      <vt:lpstr>Квоты при приеме на обучение по программам бакалавриата и программам специалитета:  особые категории  и целевое обучение</vt:lpstr>
      <vt:lpstr>Презентация PowerPoint</vt:lpstr>
      <vt:lpstr> 1. Квоты для особых категорий граждан. Перечень особых категорий</vt:lpstr>
      <vt:lpstr> Подтверждающие документы</vt:lpstr>
      <vt:lpstr>Размер квоты для особых категорий граждан</vt:lpstr>
      <vt:lpstr>2. Квоты для абитуриентов с целевым обучением</vt:lpstr>
      <vt:lpstr>Договор о целевом обучении</vt:lpstr>
      <vt:lpstr>Определение размера квоты</vt:lpstr>
      <vt:lpstr>Размер квоты на целевое обучение</vt:lpstr>
      <vt:lpstr>Размер квоты на целевое обучение</vt:lpstr>
      <vt:lpstr>Размер квоты на целевое обучение</vt:lpstr>
      <vt:lpstr>Презентация PowerPoint</vt:lpstr>
      <vt:lpstr>Спасибо за внимание!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ВОПРОСЫ ЗАКОНОДАТЕЛЬСТВА И ПРАВОПРИМЕНИТЕЛЬНОЙ ПРАКТИКИ ЗАКОНОДАТЕЛЬСТВА, РЕГУЛИРУЮЩЕГО ОБРАЗОВАТЕЛЬНЫЕ ОТНОШЕНИЯ</dc:title>
  <dc:creator>1</dc:creator>
  <cp:lastModifiedBy>1</cp:lastModifiedBy>
  <cp:revision>54</cp:revision>
  <dcterms:created xsi:type="dcterms:W3CDTF">2022-06-05T17:31:40Z</dcterms:created>
  <dcterms:modified xsi:type="dcterms:W3CDTF">2022-06-07T06:43:09Z</dcterms:modified>
</cp:coreProperties>
</file>

<file path=docProps/thumbnail.jpeg>
</file>